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313" r:id="rId4"/>
    <p:sldId id="307" r:id="rId5"/>
    <p:sldId id="305" r:id="rId6"/>
    <p:sldId id="263" r:id="rId7"/>
    <p:sldId id="265" r:id="rId8"/>
    <p:sldId id="312" r:id="rId9"/>
    <p:sldId id="270" r:id="rId10"/>
    <p:sldId id="271" r:id="rId11"/>
    <p:sldId id="272" r:id="rId12"/>
    <p:sldId id="273" r:id="rId13"/>
    <p:sldId id="275" r:id="rId14"/>
    <p:sldId id="276" r:id="rId15"/>
    <p:sldId id="277" r:id="rId16"/>
    <p:sldId id="278" r:id="rId17"/>
    <p:sldId id="315" r:id="rId18"/>
    <p:sldId id="314" r:id="rId19"/>
    <p:sldId id="288" r:id="rId20"/>
    <p:sldId id="289" r:id="rId21"/>
    <p:sldId id="290" r:id="rId22"/>
    <p:sldId id="317" r:id="rId23"/>
    <p:sldId id="304" r:id="rId24"/>
    <p:sldId id="306" r:id="rId25"/>
    <p:sldId id="279" r:id="rId26"/>
    <p:sldId id="280" r:id="rId27"/>
    <p:sldId id="282" r:id="rId28"/>
    <p:sldId id="284" r:id="rId29"/>
    <p:sldId id="316" r:id="rId30"/>
    <p:sldId id="285" r:id="rId31"/>
    <p:sldId id="286" r:id="rId32"/>
    <p:sldId id="287" r:id="rId33"/>
    <p:sldId id="296" r:id="rId34"/>
    <p:sldId id="297" r:id="rId35"/>
    <p:sldId id="309" r:id="rId36"/>
    <p:sldId id="292" r:id="rId37"/>
    <p:sldId id="293" r:id="rId38"/>
    <p:sldId id="294" r:id="rId39"/>
    <p:sldId id="295" r:id="rId40"/>
    <p:sldId id="258" r:id="rId41"/>
    <p:sldId id="319" r:id="rId42"/>
    <p:sldId id="321" r:id="rId43"/>
    <p:sldId id="320" r:id="rId44"/>
    <p:sldId id="259" r:id="rId45"/>
    <p:sldId id="260" r:id="rId46"/>
    <p:sldId id="261" r:id="rId47"/>
    <p:sldId id="268" r:id="rId48"/>
    <p:sldId id="266" r:id="rId49"/>
    <p:sldId id="267" r:id="rId50"/>
    <p:sldId id="283" r:id="rId51"/>
    <p:sldId id="328" r:id="rId52"/>
    <p:sldId id="269" r:id="rId53"/>
    <p:sldId id="298" r:id="rId54"/>
    <p:sldId id="299" r:id="rId55"/>
    <p:sldId id="300" r:id="rId56"/>
    <p:sldId id="301" r:id="rId57"/>
    <p:sldId id="302" r:id="rId58"/>
    <p:sldId id="303" r:id="rId59"/>
    <p:sldId id="291" r:id="rId60"/>
    <p:sldId id="310" r:id="rId61"/>
  </p:sldIdLst>
  <p:sldSz cx="18288000" cy="10287000"/>
  <p:notesSz cx="6858000" cy="9144000"/>
  <p:embeddedFontLst>
    <p:embeddedFont>
      <p:font typeface="Berthold Block" panose="020B0604020202020204" charset="0"/>
      <p:regular r:id="rId63"/>
    </p:embeddedFont>
    <p:embeddedFont>
      <p:font typeface="Open Sans" panose="020F0502020204030204" pitchFamily="34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931"/>
    <a:srgbClr val="E84E0F"/>
    <a:srgbClr val="FF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9" autoAdjust="0"/>
    <p:restoredTop sz="95033" autoAdjust="0"/>
  </p:normalViewPr>
  <p:slideViewPr>
    <p:cSldViewPr>
      <p:cViewPr varScale="1">
        <p:scale>
          <a:sx n="52" d="100"/>
          <a:sy n="52" d="100"/>
        </p:scale>
        <p:origin x="120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dekamp, Mardien" userId="516a6459-0d08-4cc2-a59a-71f0e0af4e96" providerId="ADAL" clId="{102FB6AE-DCAE-4C14-96E4-51D45FB9E640}"/>
    <pc:docChg chg="modSld">
      <pc:chgData name="Oldekamp, Mardien" userId="516a6459-0d08-4cc2-a59a-71f0e0af4e96" providerId="ADAL" clId="{102FB6AE-DCAE-4C14-96E4-51D45FB9E640}" dt="2026-06-26T20:36:23.242" v="1" actId="1076"/>
      <pc:docMkLst>
        <pc:docMk/>
      </pc:docMkLst>
      <pc:sldChg chg="modSp mod">
        <pc:chgData name="Oldekamp, Mardien" userId="516a6459-0d08-4cc2-a59a-71f0e0af4e96" providerId="ADAL" clId="{102FB6AE-DCAE-4C14-96E4-51D45FB9E640}" dt="2026-06-26T20:36:23.242" v="1" actId="1076"/>
        <pc:sldMkLst>
          <pc:docMk/>
          <pc:sldMk cId="0" sldId="256"/>
        </pc:sldMkLst>
        <pc:picChg chg="mod">
          <ac:chgData name="Oldekamp, Mardien" userId="516a6459-0d08-4cc2-a59a-71f0e0af4e96" providerId="ADAL" clId="{102FB6AE-DCAE-4C14-96E4-51D45FB9E640}" dt="2026-06-26T20:36:23.242" v="1" actId="1076"/>
          <ac:picMkLst>
            <pc:docMk/>
            <pc:sldMk cId="0" sldId="256"/>
            <ac:picMk id="6" creationId="{9C3B59E0-1D4F-AE14-61CB-80695A4690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2235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495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353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3569C-DF35-5964-DBF6-E4D4C2F59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DDB98D2-1204-5624-9C78-92DA1589A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C10776B-E215-29F9-6E33-9B5D0A3D1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624698-2CF2-56C7-DA02-B79B36F2F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090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9613C-FC62-116C-A068-03E8A655E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4878085-7814-BD3A-AA58-6C622202E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F775283-6907-5677-63AF-F90D1F6F5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Door tellingen weet de jager hoe de wildstand is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848B93-B37F-9A37-89E1-8C4C9CCB6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10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878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099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8B012-4A91-4B42-6FEE-F28532A76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CC73C74-C44A-0484-E7A4-DCCED1DDE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B99AA8-017E-796C-9EB4-4473BFD53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F100DD5-97B8-0041-795F-3783A2231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97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829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66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B2632-2D32-4D5A-0943-87426203E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976178-B129-93D8-4C21-891695B808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64CC4-6695-10C7-047A-521ACAFFC5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3E1757A-E4E0-AB51-C774-7B33BCA45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F291B1B-0EA0-26AE-A02A-1E29678DB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Beginnend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filmpje</a:t>
            </a:r>
            <a:r>
              <a:rPr lang="en-US" dirty="0"/>
              <a:t> van </a:t>
            </a:r>
            <a:r>
              <a:rPr lang="en-US" dirty="0" err="1"/>
              <a:t>overvliegende</a:t>
            </a:r>
            <a:r>
              <a:rPr lang="en-US" dirty="0"/>
              <a:t> </a:t>
            </a:r>
            <a:r>
              <a:rPr lang="en-US" dirty="0" err="1"/>
              <a:t>ganzen</a:t>
            </a:r>
            <a:r>
              <a:rPr lang="en-US" dirty="0"/>
              <a:t>.</a:t>
            </a:r>
          </a:p>
          <a:p>
            <a:r>
              <a:rPr lang="en-US" dirty="0" err="1"/>
              <a:t>Communicatiemap</a:t>
            </a:r>
            <a:r>
              <a:rPr lang="en-US" dirty="0"/>
              <a:t> </a:t>
            </a:r>
            <a:r>
              <a:rPr lang="en-US" dirty="0" err="1"/>
              <a:t>staan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filmpjes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93A84-DB21-5209-8B4A-629504EAC9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14503-2728-DA0C-9BA6-6EC4A3B32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86609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329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een saai plaatje, website erbij zetten, zodat de mensen thuis het ook kunnen vinden. Beetje meer kleur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626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Een tussenpagina, </a:t>
            </a:r>
            <a:r>
              <a:rPr lang="nl-NL" dirty="0" err="1"/>
              <a:t>intorductie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566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65720-6526-CC07-48B5-A4FD365DB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4DD27F0-84D3-6704-2D39-A3034AE57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524EFC9-419D-6FB6-F0C4-66DD6BE6EF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Een tussenpagina, </a:t>
            </a:r>
            <a:r>
              <a:rPr lang="nl-NL" dirty="0" err="1"/>
              <a:t>intorductie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B079C7-512C-50CC-7C54-8C1E43A6F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44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moet ook meer naar boven zoals bij de instandhouding van reeën en tellingen.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841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 deze dia misschien de wolf zetten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2881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938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Nederland bestaat uit zoveel grond daarom wordt </a:t>
            </a:r>
            <a:r>
              <a:rPr lang="nl-NL"/>
              <a:t>er beheerd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939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https://www.jagersvereniging.nl/wbe/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https://www.jagersvereniging.nl/wbe/</a:t>
            </a:r>
          </a:p>
          <a:p>
            <a:endParaRPr lang="nl-NL" dirty="0"/>
          </a:p>
          <a:p>
            <a:r>
              <a:rPr lang="nl-NL" dirty="0"/>
              <a:t>Dit niet voor de lagere klassen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33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Bijna alle natuur is beheert of beïnvloedt door mensen, </a:t>
            </a:r>
            <a:r>
              <a:rPr lang="nl-NL" dirty="0" err="1"/>
              <a:t>veluwe</a:t>
            </a:r>
            <a:r>
              <a:rPr lang="nl-NL" dirty="0"/>
              <a:t> en </a:t>
            </a:r>
            <a:r>
              <a:rPr lang="nl-NL" dirty="0" err="1"/>
              <a:t>biesbosch</a:t>
            </a:r>
            <a:r>
              <a:rPr lang="nl-NL" dirty="0"/>
              <a:t> gelden als wildernisachtige plekken.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448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 kinderen in miljoenen en fte in banen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1577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Introductie</a:t>
            </a:r>
            <a:r>
              <a:rPr lang="en-US" dirty="0"/>
              <a:t> </a:t>
            </a:r>
            <a:r>
              <a:rPr lang="en-US" dirty="0" err="1"/>
              <a:t>pagina</a:t>
            </a:r>
            <a:r>
              <a:rPr lang="en-US" dirty="0"/>
              <a:t> </a:t>
            </a:r>
            <a:r>
              <a:rPr lang="en-US" dirty="0" err="1"/>
              <a:t>hiervoor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9BA75-F6DF-8530-8E0C-4F2F1CA70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72342B-13FF-E8E1-0BE7-513F469F7E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C7106F-878F-8420-47D2-8C2D939EFD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FA07542-6DD9-AF55-CA29-949B410FB2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1F3474-F691-12AD-D66B-D2AFE59FD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Houtduif: </a:t>
            </a:r>
          </a:p>
          <a:p>
            <a:r>
              <a:rPr lang="en-US"/>
              <a:t>Holenduif: Michael Michos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5D81F-7DC0-DAEE-8F8F-46F4124D8D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B3945-8B9A-175F-EBE3-D35A69E68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505564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Haas foto: Benno van Triest</a:t>
            </a:r>
          </a:p>
          <a:p>
            <a:r>
              <a:rPr lang="en-US"/>
              <a:t>Konijn foto: Bertus Kelderman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Wilde eend Benno van Triest</a:t>
            </a:r>
          </a:p>
          <a:p>
            <a:r>
              <a:rPr lang="en-US"/>
              <a:t>wintertaling: Horst Jegen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Edelhert: Maarten van der Belt</a:t>
            </a:r>
          </a:p>
          <a:p>
            <a:r>
              <a:rPr lang="en-US"/>
              <a:t>Damhert: Holly Klein Oonk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 kunnen bomen minder goed groeien, of deze slide later.</a:t>
            </a:r>
          </a:p>
          <a:p>
            <a:r>
              <a:rPr lang="nl-NL" dirty="0"/>
              <a:t>Minder biodiversiteit anders verwoorden.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549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‘dat ergens kan leven’ even anders verwoorden, dat er niet teveel van komen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261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vergunning om te jagen…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384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F600-A706-14B8-DB20-4ECE996BB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557DB76-2A1F-C97C-3010-F1BD14348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1B4AF64-3227-9494-FA0C-07E8F0994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235F74-8F0D-9E09-1E2D-64D15B199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8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Slide er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zetten</a:t>
            </a:r>
            <a:r>
              <a:rPr lang="en-US" dirty="0"/>
              <a:t>, we </a:t>
            </a:r>
            <a:r>
              <a:rPr lang="en-US" dirty="0" err="1"/>
              <a:t>hebben</a:t>
            </a:r>
            <a:r>
              <a:rPr lang="en-US" dirty="0"/>
              <a:t> het Gehad over de Grauwe </a:t>
            </a:r>
            <a:r>
              <a:rPr lang="en-US" dirty="0" err="1"/>
              <a:t>gans</a:t>
            </a:r>
            <a:r>
              <a:rPr lang="en-US" dirty="0"/>
              <a:t>,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zie</a:t>
            </a:r>
            <a:r>
              <a:rPr lang="en-US" dirty="0"/>
              <a:t> je </a:t>
            </a:r>
            <a:r>
              <a:rPr lang="en-US" dirty="0" err="1"/>
              <a:t>wel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svg"/><Relationship Id="rId5" Type="http://schemas.openxmlformats.org/officeDocument/2006/relationships/image" Target="../media/image105.jpeg"/><Relationship Id="rId4" Type="http://schemas.openxmlformats.org/officeDocument/2006/relationships/image" Target="../media/image10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4.pn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2.svg"/><Relationship Id="rId4" Type="http://schemas.openxmlformats.org/officeDocument/2006/relationships/image" Target="../media/image121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7" Type="http://schemas.openxmlformats.org/officeDocument/2006/relationships/image" Target="../media/image4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svg"/><Relationship Id="rId5" Type="http://schemas.openxmlformats.org/officeDocument/2006/relationships/image" Target="../media/image129.svg"/><Relationship Id="rId4" Type="http://schemas.openxmlformats.org/officeDocument/2006/relationships/image" Target="../media/image1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7" Type="http://schemas.openxmlformats.org/officeDocument/2006/relationships/image" Target="../media/image4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svg"/><Relationship Id="rId5" Type="http://schemas.openxmlformats.org/officeDocument/2006/relationships/image" Target="../media/image128.svg"/><Relationship Id="rId4" Type="http://schemas.openxmlformats.org/officeDocument/2006/relationships/image" Target="../media/image135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svg"/><Relationship Id="rId5" Type="http://schemas.openxmlformats.org/officeDocument/2006/relationships/image" Target="../media/image140.svg"/><Relationship Id="rId4" Type="http://schemas.openxmlformats.org/officeDocument/2006/relationships/image" Target="../media/image139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svg"/><Relationship Id="rId5" Type="http://schemas.openxmlformats.org/officeDocument/2006/relationships/image" Target="../media/image130.svg"/><Relationship Id="rId4" Type="http://schemas.openxmlformats.org/officeDocument/2006/relationships/image" Target="../media/image141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svg"/><Relationship Id="rId5" Type="http://schemas.openxmlformats.org/officeDocument/2006/relationships/image" Target="../media/image128.svg"/><Relationship Id="rId4" Type="http://schemas.openxmlformats.org/officeDocument/2006/relationships/image" Target="../media/image148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C3B59E0-1D4F-AE14-61CB-80695A4690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12493115" y="-37514"/>
            <a:ext cx="5794885" cy="10287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9D93C67-9CD6-9217-DAC6-3BF05B16A5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22860"/>
            <a:ext cx="6089817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C6D127F6-1B52-8A03-0614-5479B24B8885}"/>
              </a:ext>
            </a:extLst>
          </p:cNvPr>
          <p:cNvSpPr/>
          <p:nvPr/>
        </p:nvSpPr>
        <p:spPr>
          <a:xfrm>
            <a:off x="6141065" y="-22860"/>
            <a:ext cx="6352050" cy="1030986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BE1E4F94-E84A-CAE9-1BAF-BC90B68B7FF0}"/>
              </a:ext>
            </a:extLst>
          </p:cNvPr>
          <p:cNvSpPr txBox="1"/>
          <p:nvPr/>
        </p:nvSpPr>
        <p:spPr>
          <a:xfrm>
            <a:off x="6335425" y="365502"/>
            <a:ext cx="5998501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nl-NL" sz="6999" noProof="0" dirty="0">
                <a:solidFill>
                  <a:srgbClr val="80BA27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Jacht in Nederland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4CEE408-6BAA-D79A-A576-F2046CDD58BC}"/>
              </a:ext>
            </a:extLst>
          </p:cNvPr>
          <p:cNvSpPr txBox="1"/>
          <p:nvPr/>
        </p:nvSpPr>
        <p:spPr>
          <a:xfrm>
            <a:off x="3640749" y="1559302"/>
            <a:ext cx="11387852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nl-NL" sz="6600" b="1" dirty="0">
                <a:solidFill>
                  <a:srgbClr val="FF2929"/>
                </a:solidFill>
                <a:latin typeface="Berthold Block" panose="020B0604020202020204" charset="0"/>
              </a:rPr>
              <a:t>Beschermen · Beheren · Benutten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9798152F-C929-9C79-3456-BA1F3D4AE2E6}"/>
              </a:ext>
            </a:extLst>
          </p:cNvPr>
          <p:cNvSpPr/>
          <p:nvPr/>
        </p:nvSpPr>
        <p:spPr>
          <a:xfrm>
            <a:off x="15925800" y="37514"/>
            <a:ext cx="2133600" cy="1943100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48167" y="213213"/>
            <a:ext cx="6812749" cy="9756308"/>
          </a:xfrm>
          <a:custGeom>
            <a:avLst/>
            <a:gdLst/>
            <a:ahLst/>
            <a:cxnLst/>
            <a:rect l="l" t="t" r="r" b="b"/>
            <a:pathLst>
              <a:path w="6812749" h="9756308">
                <a:moveTo>
                  <a:pt x="0" y="0"/>
                </a:moveTo>
                <a:lnTo>
                  <a:pt x="6812748" y="0"/>
                </a:lnTo>
                <a:lnTo>
                  <a:pt x="6812748" y="9756308"/>
                </a:lnTo>
                <a:lnTo>
                  <a:pt x="0" y="975630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288762" y="1028700"/>
            <a:ext cx="5908141" cy="4591075"/>
          </a:xfrm>
          <a:custGeom>
            <a:avLst/>
            <a:gdLst/>
            <a:ahLst/>
            <a:cxnLst/>
            <a:rect l="l" t="t" r="r" b="b"/>
            <a:pathLst>
              <a:path w="5908141" h="5325053">
                <a:moveTo>
                  <a:pt x="0" y="0"/>
                </a:moveTo>
                <a:lnTo>
                  <a:pt x="5908141" y="0"/>
                </a:lnTo>
                <a:lnTo>
                  <a:pt x="5908141" y="5325053"/>
                </a:lnTo>
                <a:lnTo>
                  <a:pt x="0" y="53250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6401029" y="5733243"/>
            <a:ext cx="4574186" cy="4236278"/>
          </a:xfrm>
          <a:custGeom>
            <a:avLst/>
            <a:gdLst/>
            <a:ahLst/>
            <a:cxnLst/>
            <a:rect l="l" t="t" r="r" b="b"/>
            <a:pathLst>
              <a:path w="4574186" h="5433723">
                <a:moveTo>
                  <a:pt x="0" y="0"/>
                </a:moveTo>
                <a:lnTo>
                  <a:pt x="4574186" y="0"/>
                </a:lnTo>
                <a:lnTo>
                  <a:pt x="4574186" y="5433723"/>
                </a:lnTo>
                <a:lnTo>
                  <a:pt x="0" y="543372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288762" y="5733243"/>
            <a:ext cx="5908141" cy="4236279"/>
          </a:xfrm>
          <a:custGeom>
            <a:avLst/>
            <a:gdLst/>
            <a:ahLst/>
            <a:cxnLst/>
            <a:rect l="l" t="t" r="r" b="b"/>
            <a:pathLst>
              <a:path w="5908141" h="4236279">
                <a:moveTo>
                  <a:pt x="0" y="0"/>
                </a:moveTo>
                <a:lnTo>
                  <a:pt x="5908141" y="0"/>
                </a:lnTo>
                <a:lnTo>
                  <a:pt x="5908141" y="4236278"/>
                </a:lnTo>
                <a:lnTo>
                  <a:pt x="0" y="423627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4A576E5E-8A2F-9A07-04C8-BC513177BAF4}"/>
              </a:ext>
            </a:extLst>
          </p:cNvPr>
          <p:cNvSpPr/>
          <p:nvPr/>
        </p:nvSpPr>
        <p:spPr>
          <a:xfrm>
            <a:off x="6401029" y="224274"/>
            <a:ext cx="4574186" cy="5395501"/>
          </a:xfrm>
          <a:custGeom>
            <a:avLst/>
            <a:gdLst/>
            <a:ahLst/>
            <a:cxnLst/>
            <a:rect l="l" t="t" r="r" b="b"/>
            <a:pathLst>
              <a:path w="6558199" h="9837299">
                <a:moveTo>
                  <a:pt x="0" y="0"/>
                </a:moveTo>
                <a:lnTo>
                  <a:pt x="6558199" y="0"/>
                </a:lnTo>
                <a:lnTo>
                  <a:pt x="6558199" y="9837298"/>
                </a:lnTo>
                <a:lnTo>
                  <a:pt x="0" y="983729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43B2155-8929-786A-1583-21F28E9E3422}"/>
              </a:ext>
            </a:extLst>
          </p:cNvPr>
          <p:cNvSpPr txBox="1"/>
          <p:nvPr/>
        </p:nvSpPr>
        <p:spPr>
          <a:xfrm>
            <a:off x="-1277660" y="-230351"/>
            <a:ext cx="9040983" cy="1202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nl-NL" sz="4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Voorbeelden van schade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4397" y="3523820"/>
            <a:ext cx="6334428" cy="3328454"/>
          </a:xfrm>
          <a:custGeom>
            <a:avLst/>
            <a:gdLst/>
            <a:ahLst/>
            <a:cxnLst/>
            <a:rect l="l" t="t" r="r" b="b"/>
            <a:pathLst>
              <a:path w="6334428" h="3328454">
                <a:moveTo>
                  <a:pt x="0" y="0"/>
                </a:moveTo>
                <a:lnTo>
                  <a:pt x="6334429" y="0"/>
                </a:lnTo>
                <a:lnTo>
                  <a:pt x="6334429" y="3328454"/>
                </a:lnTo>
                <a:lnTo>
                  <a:pt x="0" y="33284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7215800" y="259837"/>
            <a:ext cx="10849332" cy="9764399"/>
          </a:xfrm>
          <a:custGeom>
            <a:avLst/>
            <a:gdLst/>
            <a:ahLst/>
            <a:cxnLst/>
            <a:rect l="l" t="t" r="r" b="b"/>
            <a:pathLst>
              <a:path w="10849332" h="9764399">
                <a:moveTo>
                  <a:pt x="0" y="0"/>
                </a:moveTo>
                <a:lnTo>
                  <a:pt x="10849332" y="0"/>
                </a:lnTo>
                <a:lnTo>
                  <a:pt x="10849332" y="9764398"/>
                </a:lnTo>
                <a:lnTo>
                  <a:pt x="0" y="9764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554397" y="8520608"/>
            <a:ext cx="12934425" cy="1374309"/>
          </a:xfrm>
          <a:custGeom>
            <a:avLst/>
            <a:gdLst/>
            <a:ahLst/>
            <a:cxnLst/>
            <a:rect l="l" t="t" r="r" b="b"/>
            <a:pathLst>
              <a:path w="12934425" h="1374309">
                <a:moveTo>
                  <a:pt x="0" y="0"/>
                </a:moveTo>
                <a:lnTo>
                  <a:pt x="12934425" y="0"/>
                </a:lnTo>
                <a:lnTo>
                  <a:pt x="12934425" y="1374310"/>
                </a:lnTo>
                <a:lnTo>
                  <a:pt x="0" y="137431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1028700" y="3874452"/>
            <a:ext cx="5675647" cy="2452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9"/>
              </a:lnSpc>
              <a:spcBef>
                <a:spcPct val="0"/>
              </a:spcBef>
            </a:pPr>
            <a:r>
              <a:rPr lang="nl-NL" sz="46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Dit schadejaar loopt van 1 november 2023 tot en met 31 oktober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619442"/>
            <a:ext cx="7215800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nl-NL" sz="75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Schadejaar 2024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DF224C3-CD63-DA47-161E-16B9B9157B74}"/>
              </a:ext>
            </a:extLst>
          </p:cNvPr>
          <p:cNvSpPr txBox="1"/>
          <p:nvPr/>
        </p:nvSpPr>
        <p:spPr>
          <a:xfrm>
            <a:off x="17206" y="9871121"/>
            <a:ext cx="328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Berthold Block" panose="020B0604020202020204" charset="0"/>
              </a:rPr>
              <a:t>Bron: BIJ12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0879455" y="2925128"/>
            <a:ext cx="368618" cy="166688"/>
            <a:chOff x="0" y="0"/>
            <a:chExt cx="491490" cy="222250"/>
          </a:xfrm>
        </p:grpSpPr>
        <p:sp>
          <p:nvSpPr>
            <p:cNvPr id="4" name="Freeform 4"/>
            <p:cNvSpPr/>
            <p:nvPr/>
          </p:nvSpPr>
          <p:spPr>
            <a:xfrm>
              <a:off x="50488" y="42974"/>
              <a:ext cx="392138" cy="131895"/>
            </a:xfrm>
            <a:custGeom>
              <a:avLst/>
              <a:gdLst/>
              <a:ahLst/>
              <a:cxnLst/>
              <a:rect l="l" t="t" r="r" b="b"/>
              <a:pathLst>
                <a:path w="392138" h="131895">
                  <a:moveTo>
                    <a:pt x="113342" y="9096"/>
                  </a:moveTo>
                  <a:cubicBezTo>
                    <a:pt x="368612" y="12906"/>
                    <a:pt x="376232" y="19256"/>
                    <a:pt x="383852" y="29416"/>
                  </a:cubicBezTo>
                  <a:cubicBezTo>
                    <a:pt x="391472" y="42116"/>
                    <a:pt x="395282" y="66246"/>
                    <a:pt x="388932" y="80216"/>
                  </a:cubicBezTo>
                  <a:cubicBezTo>
                    <a:pt x="383852" y="94186"/>
                    <a:pt x="372422" y="105616"/>
                    <a:pt x="350832" y="114506"/>
                  </a:cubicBezTo>
                  <a:cubicBezTo>
                    <a:pt x="301302" y="134826"/>
                    <a:pt x="105722" y="134826"/>
                    <a:pt x="56192" y="127206"/>
                  </a:cubicBezTo>
                  <a:cubicBezTo>
                    <a:pt x="38412" y="124666"/>
                    <a:pt x="30792" y="123396"/>
                    <a:pt x="21902" y="115776"/>
                  </a:cubicBezTo>
                  <a:cubicBezTo>
                    <a:pt x="11742" y="105616"/>
                    <a:pt x="312" y="82756"/>
                    <a:pt x="312" y="67516"/>
                  </a:cubicBezTo>
                  <a:cubicBezTo>
                    <a:pt x="-958" y="56086"/>
                    <a:pt x="5392" y="43386"/>
                    <a:pt x="13012" y="34496"/>
                  </a:cubicBezTo>
                  <a:cubicBezTo>
                    <a:pt x="20632" y="25606"/>
                    <a:pt x="32062" y="17986"/>
                    <a:pt x="43492" y="15446"/>
                  </a:cubicBezTo>
                  <a:cubicBezTo>
                    <a:pt x="58732" y="14176"/>
                    <a:pt x="84132" y="19256"/>
                    <a:pt x="95562" y="29416"/>
                  </a:cubicBezTo>
                  <a:cubicBezTo>
                    <a:pt x="105722" y="40846"/>
                    <a:pt x="114612" y="64976"/>
                    <a:pt x="112072" y="80216"/>
                  </a:cubicBezTo>
                  <a:cubicBezTo>
                    <a:pt x="109532" y="95456"/>
                    <a:pt x="93022" y="114506"/>
                    <a:pt x="80322" y="122126"/>
                  </a:cubicBezTo>
                  <a:cubicBezTo>
                    <a:pt x="68892" y="128476"/>
                    <a:pt x="54922" y="128476"/>
                    <a:pt x="43492" y="125936"/>
                  </a:cubicBezTo>
                  <a:cubicBezTo>
                    <a:pt x="33332" y="123396"/>
                    <a:pt x="20632" y="115776"/>
                    <a:pt x="13012" y="106886"/>
                  </a:cubicBezTo>
                  <a:cubicBezTo>
                    <a:pt x="5392" y="97996"/>
                    <a:pt x="312" y="85296"/>
                    <a:pt x="312" y="73866"/>
                  </a:cubicBezTo>
                  <a:cubicBezTo>
                    <a:pt x="-958" y="62436"/>
                    <a:pt x="1582" y="48466"/>
                    <a:pt x="9202" y="39576"/>
                  </a:cubicBezTo>
                  <a:cubicBezTo>
                    <a:pt x="18092" y="28146"/>
                    <a:pt x="33332" y="20526"/>
                    <a:pt x="56192" y="14176"/>
                  </a:cubicBezTo>
                  <a:cubicBezTo>
                    <a:pt x="110802" y="206"/>
                    <a:pt x="303842" y="-6144"/>
                    <a:pt x="350832" y="7826"/>
                  </a:cubicBezTo>
                  <a:cubicBezTo>
                    <a:pt x="368612" y="12906"/>
                    <a:pt x="376232" y="19256"/>
                    <a:pt x="383852" y="29416"/>
                  </a:cubicBezTo>
                  <a:cubicBezTo>
                    <a:pt x="391472" y="42116"/>
                    <a:pt x="395282" y="66246"/>
                    <a:pt x="388932" y="80216"/>
                  </a:cubicBezTo>
                  <a:cubicBezTo>
                    <a:pt x="382582" y="96726"/>
                    <a:pt x="363532" y="108156"/>
                    <a:pt x="338132" y="115776"/>
                  </a:cubicBezTo>
                  <a:cubicBezTo>
                    <a:pt x="288602" y="131016"/>
                    <a:pt x="141282" y="124666"/>
                    <a:pt x="100642" y="111966"/>
                  </a:cubicBezTo>
                  <a:cubicBezTo>
                    <a:pt x="84132" y="106886"/>
                    <a:pt x="76512" y="100536"/>
                    <a:pt x="70162" y="90376"/>
                  </a:cubicBezTo>
                  <a:cubicBezTo>
                    <a:pt x="63812" y="81486"/>
                    <a:pt x="60002" y="66246"/>
                    <a:pt x="61272" y="54816"/>
                  </a:cubicBezTo>
                  <a:cubicBezTo>
                    <a:pt x="62542" y="43386"/>
                    <a:pt x="70162" y="29416"/>
                    <a:pt x="79052" y="21796"/>
                  </a:cubicBezTo>
                  <a:cubicBezTo>
                    <a:pt x="87942" y="14176"/>
                    <a:pt x="113342" y="9096"/>
                    <a:pt x="113342" y="9096"/>
                  </a:cubicBezTo>
                </a:path>
              </a:pathLst>
            </a:custGeom>
            <a:solidFill>
              <a:srgbClr val="EF930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nl-NL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872788" y="2896552"/>
            <a:ext cx="958215" cy="294322"/>
            <a:chOff x="0" y="0"/>
            <a:chExt cx="1277620" cy="392430"/>
          </a:xfrm>
        </p:grpSpPr>
        <p:sp>
          <p:nvSpPr>
            <p:cNvPr id="6" name="Freeform 6"/>
            <p:cNvSpPr/>
            <p:nvPr/>
          </p:nvSpPr>
          <p:spPr>
            <a:xfrm>
              <a:off x="47136" y="47455"/>
              <a:ext cx="1179684" cy="296226"/>
            </a:xfrm>
            <a:custGeom>
              <a:avLst/>
              <a:gdLst/>
              <a:ahLst/>
              <a:cxnLst/>
              <a:rect l="l" t="t" r="r" b="b"/>
              <a:pathLst>
                <a:path w="1179684" h="296226">
                  <a:moveTo>
                    <a:pt x="110344" y="23665"/>
                  </a:moveTo>
                  <a:cubicBezTo>
                    <a:pt x="238614" y="28745"/>
                    <a:pt x="248774" y="36365"/>
                    <a:pt x="255124" y="45255"/>
                  </a:cubicBezTo>
                  <a:cubicBezTo>
                    <a:pt x="261474" y="55415"/>
                    <a:pt x="266554" y="70655"/>
                    <a:pt x="264014" y="82085"/>
                  </a:cubicBezTo>
                  <a:cubicBezTo>
                    <a:pt x="261474" y="96055"/>
                    <a:pt x="251314" y="111295"/>
                    <a:pt x="236074" y="122725"/>
                  </a:cubicBezTo>
                  <a:cubicBezTo>
                    <a:pt x="209404" y="141775"/>
                    <a:pt x="109074" y="165905"/>
                    <a:pt x="106534" y="159555"/>
                  </a:cubicBezTo>
                  <a:cubicBezTo>
                    <a:pt x="102724" y="151935"/>
                    <a:pt x="175114" y="88435"/>
                    <a:pt x="213214" y="80815"/>
                  </a:cubicBezTo>
                  <a:cubicBezTo>
                    <a:pt x="250044" y="75735"/>
                    <a:pt x="293224" y="110025"/>
                    <a:pt x="327514" y="115105"/>
                  </a:cubicBezTo>
                  <a:cubicBezTo>
                    <a:pt x="355454" y="120185"/>
                    <a:pt x="384664" y="112565"/>
                    <a:pt x="404984" y="118915"/>
                  </a:cubicBezTo>
                  <a:cubicBezTo>
                    <a:pt x="420224" y="123995"/>
                    <a:pt x="431654" y="131615"/>
                    <a:pt x="439274" y="143045"/>
                  </a:cubicBezTo>
                  <a:cubicBezTo>
                    <a:pt x="446894" y="153205"/>
                    <a:pt x="451974" y="169715"/>
                    <a:pt x="449434" y="183685"/>
                  </a:cubicBezTo>
                  <a:cubicBezTo>
                    <a:pt x="446894" y="198925"/>
                    <a:pt x="434194" y="216705"/>
                    <a:pt x="418954" y="228135"/>
                  </a:cubicBezTo>
                  <a:cubicBezTo>
                    <a:pt x="397364" y="244645"/>
                    <a:pt x="351644" y="254805"/>
                    <a:pt x="322434" y="261155"/>
                  </a:cubicBezTo>
                  <a:cubicBezTo>
                    <a:pt x="297034" y="266235"/>
                    <a:pt x="271634" y="271315"/>
                    <a:pt x="252584" y="267505"/>
                  </a:cubicBezTo>
                  <a:cubicBezTo>
                    <a:pt x="237344" y="263695"/>
                    <a:pt x="224644" y="256075"/>
                    <a:pt x="215754" y="245915"/>
                  </a:cubicBezTo>
                  <a:cubicBezTo>
                    <a:pt x="208134" y="235755"/>
                    <a:pt x="203054" y="219245"/>
                    <a:pt x="203054" y="206545"/>
                  </a:cubicBezTo>
                  <a:cubicBezTo>
                    <a:pt x="204324" y="192575"/>
                    <a:pt x="210674" y="177335"/>
                    <a:pt x="219564" y="168445"/>
                  </a:cubicBezTo>
                  <a:cubicBezTo>
                    <a:pt x="229724" y="158285"/>
                    <a:pt x="237344" y="155745"/>
                    <a:pt x="257664" y="150665"/>
                  </a:cubicBezTo>
                  <a:cubicBezTo>
                    <a:pt x="336404" y="131615"/>
                    <a:pt x="714864" y="121455"/>
                    <a:pt x="850754" y="129075"/>
                  </a:cubicBezTo>
                  <a:cubicBezTo>
                    <a:pt x="920604" y="132885"/>
                    <a:pt x="981564" y="141775"/>
                    <a:pt x="1010774" y="153205"/>
                  </a:cubicBezTo>
                  <a:cubicBezTo>
                    <a:pt x="1023474" y="158285"/>
                    <a:pt x="1028554" y="160825"/>
                    <a:pt x="1034904" y="168445"/>
                  </a:cubicBezTo>
                  <a:cubicBezTo>
                    <a:pt x="1042524" y="177335"/>
                    <a:pt x="1051414" y="193845"/>
                    <a:pt x="1050144" y="207815"/>
                  </a:cubicBezTo>
                  <a:cubicBezTo>
                    <a:pt x="1050144" y="223055"/>
                    <a:pt x="1043794" y="243375"/>
                    <a:pt x="1026014" y="257345"/>
                  </a:cubicBezTo>
                  <a:cubicBezTo>
                    <a:pt x="990454" y="282745"/>
                    <a:pt x="848214" y="296715"/>
                    <a:pt x="803764" y="292905"/>
                  </a:cubicBezTo>
                  <a:cubicBezTo>
                    <a:pt x="784714" y="292905"/>
                    <a:pt x="773284" y="287825"/>
                    <a:pt x="763124" y="281475"/>
                  </a:cubicBezTo>
                  <a:cubicBezTo>
                    <a:pt x="755504" y="276395"/>
                    <a:pt x="749154" y="268775"/>
                    <a:pt x="745344" y="259885"/>
                  </a:cubicBezTo>
                  <a:cubicBezTo>
                    <a:pt x="741534" y="248455"/>
                    <a:pt x="738994" y="230675"/>
                    <a:pt x="742804" y="217975"/>
                  </a:cubicBezTo>
                  <a:cubicBezTo>
                    <a:pt x="746614" y="205275"/>
                    <a:pt x="752964" y="191305"/>
                    <a:pt x="768204" y="183685"/>
                  </a:cubicBezTo>
                  <a:cubicBezTo>
                    <a:pt x="798684" y="168445"/>
                    <a:pt x="891394" y="188765"/>
                    <a:pt x="939654" y="177335"/>
                  </a:cubicBezTo>
                  <a:cubicBezTo>
                    <a:pt x="979024" y="167175"/>
                    <a:pt x="1041254" y="139235"/>
                    <a:pt x="1039984" y="131615"/>
                  </a:cubicBezTo>
                  <a:cubicBezTo>
                    <a:pt x="1039984" y="126535"/>
                    <a:pt x="990454" y="120185"/>
                    <a:pt x="973944" y="127805"/>
                  </a:cubicBezTo>
                  <a:cubicBezTo>
                    <a:pt x="958704" y="136695"/>
                    <a:pt x="959974" y="173525"/>
                    <a:pt x="946004" y="178605"/>
                  </a:cubicBezTo>
                  <a:cubicBezTo>
                    <a:pt x="930764" y="183685"/>
                    <a:pt x="899014" y="165905"/>
                    <a:pt x="883774" y="151935"/>
                  </a:cubicBezTo>
                  <a:cubicBezTo>
                    <a:pt x="868534" y="137965"/>
                    <a:pt x="853294" y="116375"/>
                    <a:pt x="853294" y="97325"/>
                  </a:cubicBezTo>
                  <a:cubicBezTo>
                    <a:pt x="854564" y="75735"/>
                    <a:pt x="873614" y="45255"/>
                    <a:pt x="900284" y="28745"/>
                  </a:cubicBezTo>
                  <a:cubicBezTo>
                    <a:pt x="947274" y="805"/>
                    <a:pt x="1100944" y="-6815"/>
                    <a:pt x="1141584" y="7155"/>
                  </a:cubicBezTo>
                  <a:cubicBezTo>
                    <a:pt x="1159364" y="13505"/>
                    <a:pt x="1166984" y="26205"/>
                    <a:pt x="1173334" y="36365"/>
                  </a:cubicBezTo>
                  <a:cubicBezTo>
                    <a:pt x="1178414" y="45255"/>
                    <a:pt x="1179684" y="55415"/>
                    <a:pt x="1179684" y="64305"/>
                  </a:cubicBezTo>
                  <a:cubicBezTo>
                    <a:pt x="1178414" y="74465"/>
                    <a:pt x="1177144" y="83355"/>
                    <a:pt x="1172064" y="92245"/>
                  </a:cubicBezTo>
                  <a:cubicBezTo>
                    <a:pt x="1164444" y="102405"/>
                    <a:pt x="1156824" y="112565"/>
                    <a:pt x="1139044" y="120185"/>
                  </a:cubicBezTo>
                  <a:cubicBezTo>
                    <a:pt x="1099674" y="135425"/>
                    <a:pt x="1003154" y="121455"/>
                    <a:pt x="924414" y="129075"/>
                  </a:cubicBezTo>
                  <a:cubicBezTo>
                    <a:pt x="830434" y="137965"/>
                    <a:pt x="708514" y="168445"/>
                    <a:pt x="610724" y="177335"/>
                  </a:cubicBezTo>
                  <a:cubicBezTo>
                    <a:pt x="525634" y="186225"/>
                    <a:pt x="418954" y="197655"/>
                    <a:pt x="370694" y="184955"/>
                  </a:cubicBezTo>
                  <a:cubicBezTo>
                    <a:pt x="347834" y="178605"/>
                    <a:pt x="331324" y="169715"/>
                    <a:pt x="323704" y="154475"/>
                  </a:cubicBezTo>
                  <a:cubicBezTo>
                    <a:pt x="314814" y="134155"/>
                    <a:pt x="324974" y="87165"/>
                    <a:pt x="338944" y="65575"/>
                  </a:cubicBezTo>
                  <a:cubicBezTo>
                    <a:pt x="351644" y="46525"/>
                    <a:pt x="377044" y="33825"/>
                    <a:pt x="397364" y="27475"/>
                  </a:cubicBezTo>
                  <a:cubicBezTo>
                    <a:pt x="415144" y="19855"/>
                    <a:pt x="427844" y="21125"/>
                    <a:pt x="453244" y="21125"/>
                  </a:cubicBezTo>
                  <a:cubicBezTo>
                    <a:pt x="507854" y="18585"/>
                    <a:pt x="670414" y="17315"/>
                    <a:pt x="713594" y="32555"/>
                  </a:cubicBezTo>
                  <a:cubicBezTo>
                    <a:pt x="730104" y="38905"/>
                    <a:pt x="736454" y="46525"/>
                    <a:pt x="742804" y="55415"/>
                  </a:cubicBezTo>
                  <a:cubicBezTo>
                    <a:pt x="749154" y="65575"/>
                    <a:pt x="752964" y="80815"/>
                    <a:pt x="752964" y="92245"/>
                  </a:cubicBezTo>
                  <a:cubicBezTo>
                    <a:pt x="751694" y="103675"/>
                    <a:pt x="746614" y="117645"/>
                    <a:pt x="738994" y="126535"/>
                  </a:cubicBezTo>
                  <a:cubicBezTo>
                    <a:pt x="730104" y="135425"/>
                    <a:pt x="718674" y="144315"/>
                    <a:pt x="705974" y="145585"/>
                  </a:cubicBezTo>
                  <a:cubicBezTo>
                    <a:pt x="690734" y="148125"/>
                    <a:pt x="665334" y="141775"/>
                    <a:pt x="652634" y="130345"/>
                  </a:cubicBezTo>
                  <a:cubicBezTo>
                    <a:pt x="641204" y="118915"/>
                    <a:pt x="634854" y="93515"/>
                    <a:pt x="636124" y="78275"/>
                  </a:cubicBezTo>
                  <a:cubicBezTo>
                    <a:pt x="637394" y="65575"/>
                    <a:pt x="643744" y="52875"/>
                    <a:pt x="653904" y="45255"/>
                  </a:cubicBezTo>
                  <a:cubicBezTo>
                    <a:pt x="666604" y="36365"/>
                    <a:pt x="692004" y="28745"/>
                    <a:pt x="707244" y="31285"/>
                  </a:cubicBezTo>
                  <a:cubicBezTo>
                    <a:pt x="719944" y="32555"/>
                    <a:pt x="731374" y="41445"/>
                    <a:pt x="738994" y="50335"/>
                  </a:cubicBezTo>
                  <a:cubicBezTo>
                    <a:pt x="746614" y="60495"/>
                    <a:pt x="751694" y="74465"/>
                    <a:pt x="752964" y="85895"/>
                  </a:cubicBezTo>
                  <a:cubicBezTo>
                    <a:pt x="752964" y="97325"/>
                    <a:pt x="750424" y="112565"/>
                    <a:pt x="742804" y="121455"/>
                  </a:cubicBezTo>
                  <a:cubicBezTo>
                    <a:pt x="732644" y="134155"/>
                    <a:pt x="716134" y="141775"/>
                    <a:pt x="693274" y="146855"/>
                  </a:cubicBezTo>
                  <a:cubicBezTo>
                    <a:pt x="647554" y="157015"/>
                    <a:pt x="524364" y="144315"/>
                    <a:pt x="476104" y="137965"/>
                  </a:cubicBezTo>
                  <a:cubicBezTo>
                    <a:pt x="451974" y="134155"/>
                    <a:pt x="436734" y="134155"/>
                    <a:pt x="422764" y="123995"/>
                  </a:cubicBezTo>
                  <a:cubicBezTo>
                    <a:pt x="410064" y="113835"/>
                    <a:pt x="388474" y="88435"/>
                    <a:pt x="393554" y="77005"/>
                  </a:cubicBezTo>
                  <a:cubicBezTo>
                    <a:pt x="404984" y="55415"/>
                    <a:pt x="534524" y="73195"/>
                    <a:pt x="617074" y="64305"/>
                  </a:cubicBezTo>
                  <a:cubicBezTo>
                    <a:pt x="722484" y="51605"/>
                    <a:pt x="878694" y="10965"/>
                    <a:pt x="976484" y="3345"/>
                  </a:cubicBezTo>
                  <a:cubicBezTo>
                    <a:pt x="1041254" y="-465"/>
                    <a:pt x="1112374" y="-3005"/>
                    <a:pt x="1141584" y="7155"/>
                  </a:cubicBezTo>
                  <a:cubicBezTo>
                    <a:pt x="1154284" y="12235"/>
                    <a:pt x="1159364" y="16045"/>
                    <a:pt x="1164444" y="24935"/>
                  </a:cubicBezTo>
                  <a:cubicBezTo>
                    <a:pt x="1172064" y="33825"/>
                    <a:pt x="1178414" y="52875"/>
                    <a:pt x="1179684" y="64305"/>
                  </a:cubicBezTo>
                  <a:cubicBezTo>
                    <a:pt x="1179684" y="74465"/>
                    <a:pt x="1177144" y="83355"/>
                    <a:pt x="1172064" y="92245"/>
                  </a:cubicBezTo>
                  <a:cubicBezTo>
                    <a:pt x="1164444" y="102405"/>
                    <a:pt x="1154284" y="112565"/>
                    <a:pt x="1139044" y="120185"/>
                  </a:cubicBezTo>
                  <a:cubicBezTo>
                    <a:pt x="1111104" y="131615"/>
                    <a:pt x="1046334" y="136695"/>
                    <a:pt x="1012044" y="135425"/>
                  </a:cubicBezTo>
                  <a:cubicBezTo>
                    <a:pt x="989184" y="135425"/>
                    <a:pt x="957434" y="135425"/>
                    <a:pt x="952354" y="123995"/>
                  </a:cubicBezTo>
                  <a:cubicBezTo>
                    <a:pt x="946004" y="111295"/>
                    <a:pt x="970134" y="65575"/>
                    <a:pt x="984104" y="61765"/>
                  </a:cubicBezTo>
                  <a:cubicBezTo>
                    <a:pt x="995534" y="59225"/>
                    <a:pt x="1015854" y="78275"/>
                    <a:pt x="1027284" y="92245"/>
                  </a:cubicBezTo>
                  <a:cubicBezTo>
                    <a:pt x="1042524" y="108755"/>
                    <a:pt x="1062844" y="137965"/>
                    <a:pt x="1061574" y="158285"/>
                  </a:cubicBezTo>
                  <a:cubicBezTo>
                    <a:pt x="1060304" y="177335"/>
                    <a:pt x="1046334" y="204005"/>
                    <a:pt x="1028554" y="211625"/>
                  </a:cubicBezTo>
                  <a:cubicBezTo>
                    <a:pt x="1008234" y="221785"/>
                    <a:pt x="961244" y="215435"/>
                    <a:pt x="939654" y="200195"/>
                  </a:cubicBezTo>
                  <a:cubicBezTo>
                    <a:pt x="919334" y="184955"/>
                    <a:pt x="906634" y="144315"/>
                    <a:pt x="905364" y="120185"/>
                  </a:cubicBezTo>
                  <a:cubicBezTo>
                    <a:pt x="904094" y="101135"/>
                    <a:pt x="910444" y="83355"/>
                    <a:pt x="921874" y="68115"/>
                  </a:cubicBezTo>
                  <a:cubicBezTo>
                    <a:pt x="935844" y="49065"/>
                    <a:pt x="967594" y="30015"/>
                    <a:pt x="990454" y="19855"/>
                  </a:cubicBezTo>
                  <a:cubicBezTo>
                    <a:pt x="1006964" y="12235"/>
                    <a:pt x="1023474" y="9695"/>
                    <a:pt x="1041254" y="9695"/>
                  </a:cubicBezTo>
                  <a:cubicBezTo>
                    <a:pt x="1057764" y="10965"/>
                    <a:pt x="1076814" y="13505"/>
                    <a:pt x="1093324" y="22395"/>
                  </a:cubicBezTo>
                  <a:cubicBezTo>
                    <a:pt x="1112374" y="32555"/>
                    <a:pt x="1135234" y="54145"/>
                    <a:pt x="1145394" y="71925"/>
                  </a:cubicBezTo>
                  <a:cubicBezTo>
                    <a:pt x="1155554" y="88435"/>
                    <a:pt x="1158094" y="108755"/>
                    <a:pt x="1159364" y="126535"/>
                  </a:cubicBezTo>
                  <a:cubicBezTo>
                    <a:pt x="1159364" y="144315"/>
                    <a:pt x="1155554" y="162095"/>
                    <a:pt x="1147934" y="177335"/>
                  </a:cubicBezTo>
                  <a:cubicBezTo>
                    <a:pt x="1140314" y="195115"/>
                    <a:pt x="1127614" y="209085"/>
                    <a:pt x="1109834" y="224325"/>
                  </a:cubicBezTo>
                  <a:cubicBezTo>
                    <a:pt x="1084434" y="245915"/>
                    <a:pt x="1036174" y="273855"/>
                    <a:pt x="1004424" y="284015"/>
                  </a:cubicBezTo>
                  <a:cubicBezTo>
                    <a:pt x="980294" y="291635"/>
                    <a:pt x="966324" y="290365"/>
                    <a:pt x="939654" y="291635"/>
                  </a:cubicBezTo>
                  <a:cubicBezTo>
                    <a:pt x="897744" y="294175"/>
                    <a:pt x="807574" y="301795"/>
                    <a:pt x="775824" y="289095"/>
                  </a:cubicBezTo>
                  <a:cubicBezTo>
                    <a:pt x="760584" y="282745"/>
                    <a:pt x="751694" y="271315"/>
                    <a:pt x="745344" y="259885"/>
                  </a:cubicBezTo>
                  <a:cubicBezTo>
                    <a:pt x="740264" y="247185"/>
                    <a:pt x="737724" y="230675"/>
                    <a:pt x="742804" y="217975"/>
                  </a:cubicBezTo>
                  <a:cubicBezTo>
                    <a:pt x="747884" y="202735"/>
                    <a:pt x="760584" y="188765"/>
                    <a:pt x="780904" y="177335"/>
                  </a:cubicBezTo>
                  <a:cubicBezTo>
                    <a:pt x="821544" y="157015"/>
                    <a:pt x="954894" y="143045"/>
                    <a:pt x="996804" y="149395"/>
                  </a:cubicBezTo>
                  <a:cubicBezTo>
                    <a:pt x="1015854" y="153205"/>
                    <a:pt x="1026014" y="159555"/>
                    <a:pt x="1034904" y="168445"/>
                  </a:cubicBezTo>
                  <a:cubicBezTo>
                    <a:pt x="1043794" y="178605"/>
                    <a:pt x="1050144" y="193845"/>
                    <a:pt x="1050144" y="207815"/>
                  </a:cubicBezTo>
                  <a:cubicBezTo>
                    <a:pt x="1051414" y="220515"/>
                    <a:pt x="1045064" y="237025"/>
                    <a:pt x="1036174" y="247185"/>
                  </a:cubicBezTo>
                  <a:cubicBezTo>
                    <a:pt x="1028554" y="257345"/>
                    <a:pt x="1015854" y="264965"/>
                    <a:pt x="999344" y="267505"/>
                  </a:cubicBezTo>
                  <a:cubicBezTo>
                    <a:pt x="973944" y="271315"/>
                    <a:pt x="946004" y="249725"/>
                    <a:pt x="895204" y="245915"/>
                  </a:cubicBezTo>
                  <a:cubicBezTo>
                    <a:pt x="773284" y="235755"/>
                    <a:pt x="323704" y="280205"/>
                    <a:pt x="252584" y="267505"/>
                  </a:cubicBezTo>
                  <a:cubicBezTo>
                    <a:pt x="237344" y="263695"/>
                    <a:pt x="233534" y="262425"/>
                    <a:pt x="225914" y="256075"/>
                  </a:cubicBezTo>
                  <a:cubicBezTo>
                    <a:pt x="217024" y="248455"/>
                    <a:pt x="206864" y="233215"/>
                    <a:pt x="204324" y="220515"/>
                  </a:cubicBezTo>
                  <a:cubicBezTo>
                    <a:pt x="201784" y="205275"/>
                    <a:pt x="205594" y="182415"/>
                    <a:pt x="219564" y="168445"/>
                  </a:cubicBezTo>
                  <a:cubicBezTo>
                    <a:pt x="246234" y="141775"/>
                    <a:pt x="354184" y="115105"/>
                    <a:pt x="391014" y="117645"/>
                  </a:cubicBezTo>
                  <a:cubicBezTo>
                    <a:pt x="408794" y="117645"/>
                    <a:pt x="420224" y="122725"/>
                    <a:pt x="430384" y="131615"/>
                  </a:cubicBezTo>
                  <a:cubicBezTo>
                    <a:pt x="440544" y="140505"/>
                    <a:pt x="448164" y="155745"/>
                    <a:pt x="449434" y="168445"/>
                  </a:cubicBezTo>
                  <a:cubicBezTo>
                    <a:pt x="450704" y="182415"/>
                    <a:pt x="446894" y="198925"/>
                    <a:pt x="439274" y="209085"/>
                  </a:cubicBezTo>
                  <a:cubicBezTo>
                    <a:pt x="431654" y="220515"/>
                    <a:pt x="421494" y="228135"/>
                    <a:pt x="404984" y="233215"/>
                  </a:cubicBezTo>
                  <a:cubicBezTo>
                    <a:pt x="379584" y="240835"/>
                    <a:pt x="317354" y="242105"/>
                    <a:pt x="291954" y="229405"/>
                  </a:cubicBezTo>
                  <a:cubicBezTo>
                    <a:pt x="274174" y="220515"/>
                    <a:pt x="272904" y="186225"/>
                    <a:pt x="257664" y="183685"/>
                  </a:cubicBezTo>
                  <a:cubicBezTo>
                    <a:pt x="236074" y="181145"/>
                    <a:pt x="197974" y="240835"/>
                    <a:pt x="171304" y="252265"/>
                  </a:cubicBezTo>
                  <a:cubicBezTo>
                    <a:pt x="152254" y="259885"/>
                    <a:pt x="134474" y="259885"/>
                    <a:pt x="115424" y="258615"/>
                  </a:cubicBezTo>
                  <a:cubicBezTo>
                    <a:pt x="95104" y="257345"/>
                    <a:pt x="72244" y="253535"/>
                    <a:pt x="54464" y="242105"/>
                  </a:cubicBezTo>
                  <a:cubicBezTo>
                    <a:pt x="34144" y="229405"/>
                    <a:pt x="13824" y="205275"/>
                    <a:pt x="4934" y="183685"/>
                  </a:cubicBezTo>
                  <a:cubicBezTo>
                    <a:pt x="-1416" y="164635"/>
                    <a:pt x="-1416" y="140505"/>
                    <a:pt x="3664" y="121455"/>
                  </a:cubicBezTo>
                  <a:cubicBezTo>
                    <a:pt x="10014" y="102405"/>
                    <a:pt x="25254" y="84625"/>
                    <a:pt x="40494" y="70655"/>
                  </a:cubicBezTo>
                  <a:cubicBezTo>
                    <a:pt x="55734" y="57955"/>
                    <a:pt x="72244" y="46525"/>
                    <a:pt x="95104" y="38905"/>
                  </a:cubicBezTo>
                  <a:cubicBezTo>
                    <a:pt x="125584" y="28745"/>
                    <a:pt x="182734" y="17315"/>
                    <a:pt x="210674" y="22395"/>
                  </a:cubicBezTo>
                  <a:cubicBezTo>
                    <a:pt x="229724" y="26205"/>
                    <a:pt x="246234" y="33825"/>
                    <a:pt x="255124" y="45255"/>
                  </a:cubicBezTo>
                  <a:cubicBezTo>
                    <a:pt x="262744" y="57955"/>
                    <a:pt x="266554" y="80815"/>
                    <a:pt x="261474" y="94785"/>
                  </a:cubicBezTo>
                  <a:cubicBezTo>
                    <a:pt x="255124" y="108755"/>
                    <a:pt x="242424" y="121455"/>
                    <a:pt x="223374" y="127805"/>
                  </a:cubicBezTo>
                  <a:cubicBezTo>
                    <a:pt x="194164" y="137965"/>
                    <a:pt x="111614" y="134155"/>
                    <a:pt x="86214" y="121455"/>
                  </a:cubicBezTo>
                  <a:cubicBezTo>
                    <a:pt x="72244" y="115105"/>
                    <a:pt x="65894" y="104945"/>
                    <a:pt x="60814" y="94785"/>
                  </a:cubicBezTo>
                  <a:cubicBezTo>
                    <a:pt x="57004" y="83355"/>
                    <a:pt x="55734" y="68115"/>
                    <a:pt x="60814" y="56685"/>
                  </a:cubicBezTo>
                  <a:cubicBezTo>
                    <a:pt x="68434" y="43985"/>
                    <a:pt x="110344" y="23665"/>
                    <a:pt x="110344" y="23665"/>
                  </a:cubicBezTo>
                </a:path>
              </a:pathLst>
            </a:custGeom>
            <a:solidFill>
              <a:srgbClr val="EF930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nl-NL" noProof="0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915202" y="6868792"/>
            <a:ext cx="9372798" cy="341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19"/>
              </a:lnSpc>
            </a:pPr>
            <a:r>
              <a:rPr lang="nl-NL" sz="97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Verkeershinder en verkeersveiligheid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6879" y="-1"/>
            <a:ext cx="3206948" cy="3365727"/>
          </a:xfrm>
          <a:custGeom>
            <a:avLst/>
            <a:gdLst/>
            <a:ahLst/>
            <a:cxnLst/>
            <a:rect l="l" t="t" r="r" b="b"/>
            <a:pathLst>
              <a:path w="3912408" h="6079908">
                <a:moveTo>
                  <a:pt x="0" y="0"/>
                </a:moveTo>
                <a:lnTo>
                  <a:pt x="3912409" y="0"/>
                </a:lnTo>
                <a:lnTo>
                  <a:pt x="3912409" y="6079908"/>
                </a:lnTo>
                <a:lnTo>
                  <a:pt x="0" y="607990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50263" y="6696775"/>
            <a:ext cx="3711358" cy="3751074"/>
          </a:xfrm>
          <a:custGeom>
            <a:avLst/>
            <a:gdLst/>
            <a:ahLst/>
            <a:cxnLst/>
            <a:rect l="l" t="t" r="r" b="b"/>
            <a:pathLst>
              <a:path w="3711358" h="3751074">
                <a:moveTo>
                  <a:pt x="0" y="0"/>
                </a:moveTo>
                <a:lnTo>
                  <a:pt x="3711358" y="0"/>
                </a:lnTo>
                <a:lnTo>
                  <a:pt x="3711358" y="3751074"/>
                </a:lnTo>
                <a:lnTo>
                  <a:pt x="0" y="375107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0" y="3365727"/>
            <a:ext cx="3761621" cy="3533269"/>
          </a:xfrm>
          <a:custGeom>
            <a:avLst/>
            <a:gdLst/>
            <a:ahLst/>
            <a:cxnLst/>
            <a:rect l="l" t="t" r="r" b="b"/>
            <a:pathLst>
              <a:path w="3761621" h="3533269">
                <a:moveTo>
                  <a:pt x="0" y="0"/>
                </a:moveTo>
                <a:lnTo>
                  <a:pt x="3761621" y="0"/>
                </a:lnTo>
                <a:lnTo>
                  <a:pt x="3761621" y="3533269"/>
                </a:lnTo>
                <a:lnTo>
                  <a:pt x="0" y="35332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3931485" y="456519"/>
            <a:ext cx="7275240" cy="4883835"/>
          </a:xfrm>
          <a:custGeom>
            <a:avLst/>
            <a:gdLst/>
            <a:ahLst/>
            <a:cxnLst/>
            <a:rect l="l" t="t" r="r" b="b"/>
            <a:pathLst>
              <a:path w="7275240" h="4883835">
                <a:moveTo>
                  <a:pt x="0" y="0"/>
                </a:moveTo>
                <a:lnTo>
                  <a:pt x="7275240" y="0"/>
                </a:lnTo>
                <a:lnTo>
                  <a:pt x="7275240" y="4883835"/>
                </a:lnTo>
                <a:lnTo>
                  <a:pt x="0" y="48838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Freeform 6"/>
          <p:cNvSpPr/>
          <p:nvPr/>
        </p:nvSpPr>
        <p:spPr>
          <a:xfrm>
            <a:off x="11378175" y="456519"/>
            <a:ext cx="6552946" cy="4883835"/>
          </a:xfrm>
          <a:custGeom>
            <a:avLst/>
            <a:gdLst/>
            <a:ahLst/>
            <a:cxnLst/>
            <a:rect l="l" t="t" r="r" b="b"/>
            <a:pathLst>
              <a:path w="6552946" h="4883835">
                <a:moveTo>
                  <a:pt x="0" y="0"/>
                </a:moveTo>
                <a:lnTo>
                  <a:pt x="6552945" y="0"/>
                </a:lnTo>
                <a:lnTo>
                  <a:pt x="6552945" y="4883835"/>
                </a:lnTo>
                <a:lnTo>
                  <a:pt x="0" y="488383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7282" r="-2812" b="-4544"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>
            <a:off x="3931485" y="5570278"/>
            <a:ext cx="7275240" cy="4381638"/>
          </a:xfrm>
          <a:custGeom>
            <a:avLst/>
            <a:gdLst/>
            <a:ahLst/>
            <a:cxnLst/>
            <a:rect l="l" t="t" r="r" b="b"/>
            <a:pathLst>
              <a:path w="7275240" h="4381638">
                <a:moveTo>
                  <a:pt x="0" y="0"/>
                </a:moveTo>
                <a:lnTo>
                  <a:pt x="7275240" y="0"/>
                </a:lnTo>
                <a:lnTo>
                  <a:pt x="7275240" y="4381638"/>
                </a:lnTo>
                <a:lnTo>
                  <a:pt x="0" y="438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8"/>
          <p:cNvSpPr/>
          <p:nvPr/>
        </p:nvSpPr>
        <p:spPr>
          <a:xfrm>
            <a:off x="11378175" y="5570278"/>
            <a:ext cx="6552946" cy="4381638"/>
          </a:xfrm>
          <a:custGeom>
            <a:avLst/>
            <a:gdLst/>
            <a:ahLst/>
            <a:cxnLst/>
            <a:rect l="l" t="t" r="r" b="b"/>
            <a:pathLst>
              <a:path w="6552946" h="4381638">
                <a:moveTo>
                  <a:pt x="0" y="0"/>
                </a:moveTo>
                <a:lnTo>
                  <a:pt x="6552945" y="0"/>
                </a:lnTo>
                <a:lnTo>
                  <a:pt x="6552945" y="4381638"/>
                </a:lnTo>
                <a:lnTo>
                  <a:pt x="0" y="438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6457" y="5431730"/>
            <a:ext cx="3753292" cy="4518152"/>
          </a:xfrm>
          <a:custGeom>
            <a:avLst/>
            <a:gdLst/>
            <a:ahLst/>
            <a:cxnLst/>
            <a:rect l="l" t="t" r="r" b="b"/>
            <a:pathLst>
              <a:path w="3753292" h="4518152">
                <a:moveTo>
                  <a:pt x="0" y="0"/>
                </a:moveTo>
                <a:lnTo>
                  <a:pt x="3753292" y="0"/>
                </a:lnTo>
                <a:lnTo>
                  <a:pt x="3753292" y="4518152"/>
                </a:lnTo>
                <a:lnTo>
                  <a:pt x="0" y="451815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14375728" y="5355530"/>
            <a:ext cx="3143260" cy="180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Duizenden aanrijdingen met overige dieren.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251094" y="590963"/>
            <a:ext cx="7029091" cy="4552537"/>
            <a:chOff x="0" y="-57149"/>
            <a:chExt cx="9372122" cy="60700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41955" cy="6012900"/>
            </a:xfrm>
            <a:custGeom>
              <a:avLst/>
              <a:gdLst/>
              <a:ahLst/>
              <a:cxnLst/>
              <a:rect l="l" t="t" r="r" b="b"/>
              <a:pathLst>
                <a:path w="9041955" h="6012900">
                  <a:moveTo>
                    <a:pt x="0" y="0"/>
                  </a:moveTo>
                  <a:lnTo>
                    <a:pt x="9041955" y="0"/>
                  </a:lnTo>
                  <a:lnTo>
                    <a:pt x="9041955" y="6012900"/>
                  </a:lnTo>
                  <a:lnTo>
                    <a:pt x="0" y="6012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851144" y="-57149"/>
              <a:ext cx="4520978" cy="225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nl-NL" sz="3200" noProof="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Ongeveer 500-1000 aanrijdingen met wilde zwijnen.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9626" y="5406843"/>
            <a:ext cx="7546802" cy="4543039"/>
            <a:chOff x="0" y="-33183"/>
            <a:chExt cx="10062403" cy="60573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916767" cy="6024202"/>
            </a:xfrm>
            <a:custGeom>
              <a:avLst/>
              <a:gdLst/>
              <a:ahLst/>
              <a:cxnLst/>
              <a:rect l="l" t="t" r="r" b="b"/>
              <a:pathLst>
                <a:path w="8916767" h="6024202">
                  <a:moveTo>
                    <a:pt x="0" y="0"/>
                  </a:moveTo>
                  <a:lnTo>
                    <a:pt x="8916767" y="0"/>
                  </a:lnTo>
                  <a:lnTo>
                    <a:pt x="8916767" y="6024202"/>
                  </a:lnTo>
                  <a:lnTo>
                    <a:pt x="0" y="6024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854149" y="-33183"/>
              <a:ext cx="5208254" cy="2402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nl-NL" sz="3399" noProof="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Ongeveer 100 aanrijdingen met damherten.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17365" y="5431730"/>
            <a:ext cx="6781466" cy="4518152"/>
            <a:chOff x="0" y="0"/>
            <a:chExt cx="9041955" cy="60242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41955" cy="6024202"/>
            </a:xfrm>
            <a:custGeom>
              <a:avLst/>
              <a:gdLst/>
              <a:ahLst/>
              <a:cxnLst/>
              <a:rect l="l" t="t" r="r" b="b"/>
              <a:pathLst>
                <a:path w="9041955" h="6024202">
                  <a:moveTo>
                    <a:pt x="0" y="0"/>
                  </a:moveTo>
                  <a:lnTo>
                    <a:pt x="9041955" y="0"/>
                  </a:lnTo>
                  <a:lnTo>
                    <a:pt x="9041955" y="6024202"/>
                  </a:lnTo>
                  <a:lnTo>
                    <a:pt x="0" y="6024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431798" y="160283"/>
              <a:ext cx="3610157" cy="225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nl-NL" sz="3200" noProof="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Ongeveer 100 aanrijdingen met edelherten.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366161" y="179367"/>
            <a:ext cx="6732340" cy="4970712"/>
            <a:chOff x="-64256" y="-57151"/>
            <a:chExt cx="8976452" cy="6627616"/>
          </a:xfrm>
        </p:grpSpPr>
        <p:sp>
          <p:nvSpPr>
            <p:cNvPr id="14" name="Freeform 14"/>
            <p:cNvSpPr/>
            <p:nvPr/>
          </p:nvSpPr>
          <p:spPr>
            <a:xfrm>
              <a:off x="-64256" y="557566"/>
              <a:ext cx="8856297" cy="6012899"/>
            </a:xfrm>
            <a:custGeom>
              <a:avLst/>
              <a:gdLst/>
              <a:ahLst/>
              <a:cxnLst/>
              <a:rect l="l" t="t" r="r" b="b"/>
              <a:pathLst>
                <a:path w="8856298" h="6012900">
                  <a:moveTo>
                    <a:pt x="0" y="0"/>
                  </a:moveTo>
                  <a:lnTo>
                    <a:pt x="8856298" y="0"/>
                  </a:lnTo>
                  <a:lnTo>
                    <a:pt x="8856298" y="6012900"/>
                  </a:lnTo>
                  <a:lnTo>
                    <a:pt x="0" y="6012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793679" y="-57151"/>
              <a:ext cx="4118517" cy="302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endParaRPr lang="nl-NL" noProof="0" dirty="0"/>
            </a:p>
            <a:p>
              <a:pPr algn="l">
                <a:lnSpc>
                  <a:spcPts val="4480"/>
                </a:lnSpc>
              </a:pPr>
              <a:r>
                <a:rPr lang="nl-NL" sz="3200" noProof="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Meer dan 10.000 aanrijdingen met reeën</a:t>
              </a:r>
              <a:r>
                <a:rPr lang="nl-NL" sz="320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.</a:t>
              </a:r>
              <a:endPara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78582" y="1790700"/>
            <a:ext cx="4009364" cy="303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In Nederland vinden er jaarlijks veel aanrijding plaats met wilde dieren. </a:t>
            </a:r>
          </a:p>
          <a:p>
            <a:pPr algn="l">
              <a:lnSpc>
                <a:spcPts val="4759"/>
              </a:lnSpc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Dit zijn de aanrijdingen die geregistreerd zijn.</a:t>
            </a:r>
          </a:p>
        </p:txBody>
      </p:sp>
      <p:sp>
        <p:nvSpPr>
          <p:cNvPr id="17" name="Freeform 17"/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126CB9A-49F2-A935-8638-D653D3BD0161}"/>
              </a:ext>
            </a:extLst>
          </p:cNvPr>
          <p:cNvSpPr txBox="1"/>
          <p:nvPr/>
        </p:nvSpPr>
        <p:spPr>
          <a:xfrm>
            <a:off x="0" y="9974769"/>
            <a:ext cx="328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Berthold Block" panose="020B0604020202020204" charset="0"/>
              </a:rPr>
              <a:t>Bron: Wildaanrijding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69306" y="2495506"/>
            <a:ext cx="11201928" cy="7463285"/>
          </a:xfrm>
          <a:custGeom>
            <a:avLst/>
            <a:gdLst/>
            <a:ahLst/>
            <a:cxnLst/>
            <a:rect l="l" t="t" r="r" b="b"/>
            <a:pathLst>
              <a:path w="11201928" h="7463285">
                <a:moveTo>
                  <a:pt x="0" y="0"/>
                </a:moveTo>
                <a:lnTo>
                  <a:pt x="11201928" y="0"/>
                </a:lnTo>
                <a:lnTo>
                  <a:pt x="11201928" y="7463285"/>
                </a:lnTo>
                <a:lnTo>
                  <a:pt x="0" y="74632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6762995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293419" y="225233"/>
            <a:ext cx="8131820" cy="121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nl-NL" sz="71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Voorkomen aanrijdingen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3419" y="1638300"/>
            <a:ext cx="6325723" cy="241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nl-NL" sz="3399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S</a:t>
            </a:r>
            <a:r>
              <a:rPr lang="nl-NL" sz="3399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peciale</a:t>
            </a: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 viaducten voor dieren, ecoduct/</a:t>
            </a:r>
            <a:r>
              <a:rPr lang="nl-NL" sz="3399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ecopassage</a:t>
            </a:r>
            <a:endParaRPr lang="nl-NL" sz="3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Afrastering en hekwerk</a:t>
            </a:r>
          </a:p>
          <a:p>
            <a:pPr marL="734059" lvl="1" indent="-367030" algn="l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Wildreflectoren en wildspiegels</a:t>
            </a:r>
          </a:p>
        </p:txBody>
      </p:sp>
      <p:sp>
        <p:nvSpPr>
          <p:cNvPr id="7" name="Freeform 7"/>
          <p:cNvSpPr/>
          <p:nvPr/>
        </p:nvSpPr>
        <p:spPr>
          <a:xfrm>
            <a:off x="-262957" y="4679150"/>
            <a:ext cx="5284843" cy="5842409"/>
          </a:xfrm>
          <a:custGeom>
            <a:avLst/>
            <a:gdLst/>
            <a:ahLst/>
            <a:cxnLst/>
            <a:rect l="l" t="t" r="r" b="b"/>
            <a:pathLst>
              <a:path w="5284843" h="5842409">
                <a:moveTo>
                  <a:pt x="0" y="0"/>
                </a:moveTo>
                <a:lnTo>
                  <a:pt x="5284843" y="0"/>
                </a:lnTo>
                <a:lnTo>
                  <a:pt x="5284843" y="5842409"/>
                </a:lnTo>
                <a:lnTo>
                  <a:pt x="0" y="58424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6143" y="322437"/>
            <a:ext cx="6436119" cy="9642126"/>
          </a:xfrm>
          <a:custGeom>
            <a:avLst/>
            <a:gdLst/>
            <a:ahLst/>
            <a:cxnLst/>
            <a:rect l="l" t="t" r="r" b="b"/>
            <a:pathLst>
              <a:path w="6436119" h="9642126">
                <a:moveTo>
                  <a:pt x="0" y="0"/>
                </a:moveTo>
                <a:lnTo>
                  <a:pt x="6436119" y="0"/>
                </a:lnTo>
                <a:lnTo>
                  <a:pt x="6436119" y="9642126"/>
                </a:lnTo>
                <a:lnTo>
                  <a:pt x="0" y="96421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7092246" y="3561080"/>
            <a:ext cx="10875071" cy="6403483"/>
          </a:xfrm>
          <a:custGeom>
            <a:avLst/>
            <a:gdLst/>
            <a:ahLst/>
            <a:cxnLst/>
            <a:rect l="l" t="t" r="r" b="b"/>
            <a:pathLst>
              <a:path w="10875071" h="6403483">
                <a:moveTo>
                  <a:pt x="0" y="0"/>
                </a:moveTo>
                <a:lnTo>
                  <a:pt x="10875071" y="0"/>
                </a:lnTo>
                <a:lnTo>
                  <a:pt x="10875071" y="6403483"/>
                </a:lnTo>
                <a:lnTo>
                  <a:pt x="0" y="640348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7092246" y="246237"/>
            <a:ext cx="9150443" cy="299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Jagers helpen dierenleed te minimaliseren:</a:t>
            </a:r>
          </a:p>
          <a:p>
            <a:pPr algn="l">
              <a:lnSpc>
                <a:spcPts val="4759"/>
              </a:lnSpc>
            </a:pPr>
            <a:endParaRPr lang="nl-NL" sz="3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Jagers draaien piketdienst voor het opsporen en waar nodig beëindigen van het lijden van gewonde, aangereden dieren.</a:t>
            </a:r>
          </a:p>
        </p:txBody>
      </p:sp>
      <p:sp>
        <p:nvSpPr>
          <p:cNvPr id="5" name="Freeform 5"/>
          <p:cNvSpPr/>
          <p:nvPr/>
        </p:nvSpPr>
        <p:spPr>
          <a:xfrm>
            <a:off x="16762995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11703-BAA3-E1AA-B4A2-18E2B5B1E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85821DA-C334-C7BB-ED2B-1C1A4CACE2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8275710" cy="1028700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B81C12B-23C9-1614-CB86-D40272E193DB}"/>
              </a:ext>
            </a:extLst>
          </p:cNvPr>
          <p:cNvSpPr txBox="1"/>
          <p:nvPr/>
        </p:nvSpPr>
        <p:spPr>
          <a:xfrm>
            <a:off x="11125200" y="9449505"/>
            <a:ext cx="12268200" cy="118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Wildstand en tellingen</a:t>
            </a:r>
          </a:p>
          <a:p>
            <a:pPr algn="l">
              <a:lnSpc>
                <a:spcPts val="4759"/>
              </a:lnSpc>
            </a:pPr>
            <a:endParaRPr lang="nl-NL" sz="3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A6F0072F-0147-D600-1460-6D3698D99C14}"/>
              </a:ext>
            </a:extLst>
          </p:cNvPr>
          <p:cNvSpPr/>
          <p:nvPr/>
        </p:nvSpPr>
        <p:spPr>
          <a:xfrm>
            <a:off x="16735465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07654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43B967-1E66-7339-D25A-8E86E3FB1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271C93A-F832-7CF3-7AEB-029DCA954C6C}"/>
              </a:ext>
            </a:extLst>
          </p:cNvPr>
          <p:cNvSpPr txBox="1"/>
          <p:nvPr/>
        </p:nvSpPr>
        <p:spPr>
          <a:xfrm>
            <a:off x="457200" y="419100"/>
            <a:ext cx="12268200" cy="118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De wildstand in Nederland gezond houden</a:t>
            </a:r>
          </a:p>
          <a:p>
            <a:pPr algn="l">
              <a:lnSpc>
                <a:spcPts val="4759"/>
              </a:lnSpc>
            </a:pPr>
            <a:endParaRPr lang="nl-NL" sz="3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FB9D47-F6D0-45C7-CE1F-18E95D7F7D02}"/>
              </a:ext>
            </a:extLst>
          </p:cNvPr>
          <p:cNvSpPr txBox="1"/>
          <p:nvPr/>
        </p:nvSpPr>
        <p:spPr>
          <a:xfrm>
            <a:off x="457200" y="1349659"/>
            <a:ext cx="967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Houdt in dat er niet teveel dieren van een soort in Nederland zijn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Door tellingen weet de jager hoe de wildstand 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Hier wordt het afschot op gebaseerd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E9B6EBE-62CA-9136-4DB8-613A1E962A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642" y="266700"/>
            <a:ext cx="6518012" cy="984104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B8D8377-6D23-B68C-261F-72D1DB6C5F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4823772"/>
            <a:ext cx="10681813" cy="5200008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95BB3AD4-F400-08A2-DAE1-01DCE8245C6A}"/>
              </a:ext>
            </a:extLst>
          </p:cNvPr>
          <p:cNvSpPr/>
          <p:nvPr/>
        </p:nvSpPr>
        <p:spPr>
          <a:xfrm>
            <a:off x="12290" y="872490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98012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45300" y="3687487"/>
            <a:ext cx="4235323" cy="6356958"/>
          </a:xfrm>
          <a:custGeom>
            <a:avLst/>
            <a:gdLst/>
            <a:ahLst/>
            <a:cxnLst/>
            <a:rect l="l" t="t" r="r" b="b"/>
            <a:pathLst>
              <a:path w="4235323" h="6356958">
                <a:moveTo>
                  <a:pt x="0" y="0"/>
                </a:moveTo>
                <a:lnTo>
                  <a:pt x="4235323" y="0"/>
                </a:lnTo>
                <a:lnTo>
                  <a:pt x="423532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8661723" y="221803"/>
            <a:ext cx="4979848" cy="9843394"/>
          </a:xfrm>
          <a:custGeom>
            <a:avLst/>
            <a:gdLst/>
            <a:ahLst/>
            <a:cxnLst/>
            <a:rect l="l" t="t" r="r" b="b"/>
            <a:pathLst>
              <a:path w="4979848" h="9843394">
                <a:moveTo>
                  <a:pt x="0" y="0"/>
                </a:moveTo>
                <a:lnTo>
                  <a:pt x="4979848" y="0"/>
                </a:lnTo>
                <a:lnTo>
                  <a:pt x="4979848" y="9843394"/>
                </a:lnTo>
                <a:lnTo>
                  <a:pt x="0" y="98433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13845300" y="201050"/>
            <a:ext cx="4222792" cy="3299307"/>
          </a:xfrm>
          <a:custGeom>
            <a:avLst/>
            <a:gdLst/>
            <a:ahLst/>
            <a:cxnLst/>
            <a:rect l="l" t="t" r="r" b="b"/>
            <a:pathLst>
              <a:path w="4222792" h="3299307">
                <a:moveTo>
                  <a:pt x="0" y="0"/>
                </a:moveTo>
                <a:lnTo>
                  <a:pt x="4222792" y="0"/>
                </a:lnTo>
                <a:lnTo>
                  <a:pt x="4222792" y="3299308"/>
                </a:lnTo>
                <a:lnTo>
                  <a:pt x="0" y="329930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431594" y="4694388"/>
            <a:ext cx="8030104" cy="5350057"/>
          </a:xfrm>
          <a:custGeom>
            <a:avLst/>
            <a:gdLst/>
            <a:ahLst/>
            <a:cxnLst/>
            <a:rect l="l" t="t" r="r" b="b"/>
            <a:pathLst>
              <a:path w="8030104" h="5350057">
                <a:moveTo>
                  <a:pt x="0" y="0"/>
                </a:moveTo>
                <a:lnTo>
                  <a:pt x="8030104" y="0"/>
                </a:lnTo>
                <a:lnTo>
                  <a:pt x="8030104" y="5350057"/>
                </a:lnTo>
                <a:lnTo>
                  <a:pt x="0" y="535005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97385" y="92073"/>
            <a:ext cx="2312640" cy="936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nl-NL" sz="54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Tellingen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7385" y="1275355"/>
            <a:ext cx="8427518" cy="630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46" lvl="1" indent="-474973" algn="l">
              <a:lnSpc>
                <a:spcPts val="6159"/>
              </a:lnSpc>
              <a:buFont typeface="Arial"/>
              <a:buChar char="•"/>
            </a:pPr>
            <a:r>
              <a:rPr lang="nl-NL" sz="4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Geeft inzicht hoe populaties ontwikkelen over de jaren</a:t>
            </a:r>
          </a:p>
          <a:p>
            <a:pPr marL="949946" lvl="1" indent="-474973" algn="l">
              <a:lnSpc>
                <a:spcPts val="6159"/>
              </a:lnSpc>
              <a:buFont typeface="Arial"/>
              <a:buChar char="•"/>
            </a:pPr>
            <a:r>
              <a:rPr lang="nl-NL" sz="4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Biedt een basis voor duurzaam faunabeheer en beleid</a:t>
            </a:r>
          </a:p>
          <a:p>
            <a:pPr algn="l">
              <a:lnSpc>
                <a:spcPts val="6159"/>
              </a:lnSpc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159"/>
              </a:lnSpc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159"/>
              </a:lnSpc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159"/>
              </a:lnSpc>
              <a:spcBef>
                <a:spcPct val="0"/>
              </a:spcBef>
            </a:pPr>
            <a:endParaRPr lang="nl-NL" sz="4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1590955" y="306355"/>
            <a:ext cx="6355634" cy="9539414"/>
          </a:xfrm>
          <a:custGeom>
            <a:avLst/>
            <a:gdLst/>
            <a:ahLst/>
            <a:cxnLst/>
            <a:rect l="l" t="t" r="r" b="b"/>
            <a:pathLst>
              <a:path w="6355634" h="9539414">
                <a:moveTo>
                  <a:pt x="0" y="0"/>
                </a:moveTo>
                <a:lnTo>
                  <a:pt x="6355634" y="0"/>
                </a:lnTo>
                <a:lnTo>
                  <a:pt x="6355634" y="9539413"/>
                </a:lnTo>
                <a:lnTo>
                  <a:pt x="0" y="95394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341411" y="7781101"/>
            <a:ext cx="8192989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Naam:</a:t>
            </a:r>
          </a:p>
          <a:p>
            <a:pPr algn="l">
              <a:lnSpc>
                <a:spcPts val="5459"/>
              </a:lnSpc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Functie:</a:t>
            </a: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Koninklijke Nederlandse Jagersvereniging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60267" y="163480"/>
            <a:ext cx="2743200" cy="125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nl-NL" sz="72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Welkom</a:t>
            </a:r>
          </a:p>
        </p:txBody>
      </p:sp>
      <p:pic>
        <p:nvPicPr>
          <p:cNvPr id="6" name="Afbeelding 5" descr="Afbeelding met logo, cirkel, Handelsmerk, symbool&#10;&#10;Door AI gegenereerde inhoud is mogelijk onjuist.">
            <a:extLst>
              <a:ext uri="{FF2B5EF4-FFF2-40B4-BE49-F238E27FC236}">
                <a16:creationId xmlns:a16="http://schemas.microsoft.com/office/drawing/2014/main" id="{175BCCE9-6CC1-B157-45AF-6595F63A9E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90" b="92404" l="9868" r="91760">
                        <a14:foregroundMark x1="22380" y1="26077" x2="87487" y2="65760"/>
                        <a14:foregroundMark x1="35605" y1="28118" x2="46999" y2="45351"/>
                        <a14:foregroundMark x1="46999" y1="45351" x2="53001" y2="64286"/>
                        <a14:foregroundMark x1="53001" y1="64286" x2="40183" y2="62585"/>
                        <a14:foregroundMark x1="40183" y1="62585" x2="26144" y2="43424"/>
                        <a14:foregroundMark x1="26144" y1="43424" x2="36928" y2="71995"/>
                        <a14:foregroundMark x1="36928" y1="71995" x2="62258" y2="85601"/>
                        <a14:foregroundMark x1="62258" y1="85601" x2="78840" y2="76077"/>
                        <a14:foregroundMark x1="78840" y1="76077" x2="86267" y2="57937"/>
                        <a14:foregroundMark x1="86267" y1="57937" x2="80977" y2="38095"/>
                        <a14:foregroundMark x1="80977" y1="38095" x2="51780" y2="15646"/>
                        <a14:foregroundMark x1="51780" y1="15646" x2="49237" y2="15873"/>
                        <a14:foregroundMark x1="46796" y1="15306" x2="40895" y2="27098"/>
                        <a14:foregroundMark x1="40895" y1="27098" x2="26348" y2="30952"/>
                        <a14:foregroundMark x1="26348" y1="30952" x2="25839" y2="44671"/>
                        <a14:foregroundMark x1="25839" y1="44671" x2="30621" y2="56803"/>
                        <a14:foregroundMark x1="30621" y1="56803" x2="35910" y2="44558"/>
                        <a14:foregroundMark x1="35910" y1="44558" x2="50763" y2="38095"/>
                        <a14:foregroundMark x1="50763" y1="38095" x2="59919" y2="48186"/>
                        <a14:foregroundMark x1="59919" y1="48186" x2="78128" y2="28798"/>
                        <a14:foregroundMark x1="78128" y1="28798" x2="70498" y2="15873"/>
                        <a14:foregroundMark x1="70498" y1="15873" x2="55137" y2="9410"/>
                        <a14:foregroundMark x1="55137" y1="9410" x2="43947" y2="12018"/>
                        <a14:foregroundMark x1="43947" y1="12018" x2="26653" y2="27438"/>
                        <a14:foregroundMark x1="26653" y1="27438" x2="18006" y2="56463"/>
                        <a14:foregroundMark x1="18006" y1="56463" x2="28281" y2="79025"/>
                        <a14:foregroundMark x1="28281" y1="79025" x2="45371" y2="87075"/>
                        <a14:foregroundMark x1="45371" y1="87075" x2="70498" y2="86168"/>
                        <a14:foregroundMark x1="70498" y1="86168" x2="81994" y2="79705"/>
                        <a14:foregroundMark x1="81994" y1="79705" x2="90234" y2="62472"/>
                        <a14:foregroundMark x1="90234" y1="62472" x2="91455" y2="47732"/>
                        <a14:foregroundMark x1="91455" y1="47732" x2="86775" y2="33107"/>
                        <a14:foregroundMark x1="86775" y1="33107" x2="70600" y2="13832"/>
                        <a14:foregroundMark x1="70600" y1="13832" x2="62258" y2="10658"/>
                        <a14:foregroundMark x1="41200" y1="25737" x2="58393" y2="18254"/>
                        <a14:foregroundMark x1="58393" y1="18254" x2="67548" y2="17120"/>
                        <a14:foregroundMark x1="69074" y1="30499" x2="33571" y2="30726"/>
                        <a14:foregroundMark x1="33571" y1="30726" x2="32960" y2="31066"/>
                        <a14:foregroundMark x1="45473" y1="24490" x2="67548" y2="28118"/>
                        <a14:foregroundMark x1="28789" y1="55329" x2="50661" y2="75737"/>
                        <a14:foregroundMark x1="50661" y1="75737" x2="66938" y2="73469"/>
                        <a14:foregroundMark x1="66938" y1="73469" x2="78128" y2="63946"/>
                        <a14:foregroundMark x1="78128" y1="63946" x2="80977" y2="58277"/>
                        <a14:foregroundMark x1="78230" y1="69274" x2="69990" y2="78458"/>
                        <a14:foregroundMark x1="69990" y1="78458" x2="35300" y2="80612"/>
                        <a14:foregroundMark x1="35300" y1="80612" x2="26653" y2="59070"/>
                        <a14:foregroundMark x1="26653" y1="59070" x2="36317" y2="67914"/>
                        <a14:foregroundMark x1="21966" y1="26966" x2="17192" y2="44558"/>
                        <a14:foregroundMark x1="17192" y1="44558" x2="18922" y2="67007"/>
                        <a14:foregroundMark x1="18922" y1="67007" x2="16175" y2="43311"/>
                        <a14:foregroundMark x1="19634" y1="67687" x2="28383" y2="81973"/>
                        <a14:foregroundMark x1="28383" y1="81973" x2="53001" y2="92971"/>
                        <a14:foregroundMark x1="53001" y1="92971" x2="62724" y2="92590"/>
                        <a14:foregroundMark x1="79594" y1="82639" x2="81689" y2="79932"/>
                        <a14:foregroundMark x1="30519" y1="83560" x2="41709" y2="87755"/>
                        <a14:foregroundMark x1="41709" y1="87755" x2="33996" y2="86681"/>
                        <a14:foregroundMark x1="23601" y1="25964" x2="32208" y2="15555"/>
                        <a14:foregroundMark x1="33846" y1="14149" x2="47101" y2="9297"/>
                        <a14:foregroundMark x1="47101" y1="9297" x2="61750" y2="9751"/>
                        <a14:foregroundMark x1="61750" y1="9751" x2="76907" y2="16327"/>
                        <a14:foregroundMark x1="76907" y1="16327" x2="86877" y2="29592"/>
                        <a14:foregroundMark x1="86877" y1="29592" x2="91760" y2="51927"/>
                        <a14:foregroundMark x1="49237" y1="8390" x2="60529" y2="8390"/>
                        <a14:foregroundMark x1="65819" y1="73356" x2="74975" y2="62245"/>
                        <a14:foregroundMark x1="74975" y1="62245" x2="66124" y2="77098"/>
                        <a14:foregroundMark x1="22482" y1="25964" x2="22482" y2="25964"/>
                        <a14:foregroundMark x1="22482" y1="26077" x2="22380" y2="26304"/>
                        <a14:foregroundMark x1="22380" y1="25850" x2="22380" y2="25850"/>
                        <a14:foregroundMark x1="22482" y1="25964" x2="22279" y2="26417"/>
                        <a14:foregroundMark x1="22279" y1="25964" x2="23093" y2="25624"/>
                        <a14:backgroundMark x1="33164" y1="14286" x2="33164" y2="14286"/>
                        <a14:backgroundMark x1="32655" y1="14512" x2="34079" y2="13605"/>
                        <a14:backgroundMark x1="21852" y1="25751" x2="22075" y2="25170"/>
                        <a14:backgroundMark x1="21465" y1="26757" x2="21770" y2="25964"/>
                        <a14:backgroundMark x1="21662" y1="25540" x2="20244" y2="23129"/>
                        <a14:backgroundMark x1="22482" y1="25964" x2="20753" y2="24490"/>
                        <a14:backgroundMark x1="29807" y1="86054" x2="33266" y2="87642"/>
                        <a14:backgroundMark x1="77416" y1="86054" x2="77416" y2="86054"/>
                        <a14:backgroundMark x1="77314" y1="85714" x2="77213" y2="85714"/>
                        <a14:backgroundMark x1="77213" y1="85714" x2="75687" y2="87642"/>
                        <a14:backgroundMark x1="77518" y1="85714" x2="80061" y2="83787"/>
                        <a14:backgroundMark x1="79044" y1="84580" x2="69786" y2="91837"/>
                        <a14:backgroundMark x1="69786" y1="91837" x2="63276" y2="93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7844034"/>
            <a:ext cx="2230959" cy="20017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385" y="208405"/>
            <a:ext cx="8260609" cy="6145194"/>
          </a:xfrm>
          <a:custGeom>
            <a:avLst/>
            <a:gdLst/>
            <a:ahLst/>
            <a:cxnLst/>
            <a:rect l="l" t="t" r="r" b="b"/>
            <a:pathLst>
              <a:path w="8260609" h="6145194">
                <a:moveTo>
                  <a:pt x="0" y="0"/>
                </a:moveTo>
                <a:lnTo>
                  <a:pt x="8260609" y="0"/>
                </a:lnTo>
                <a:lnTo>
                  <a:pt x="8260609" y="6145194"/>
                </a:lnTo>
                <a:lnTo>
                  <a:pt x="0" y="614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97385" y="6571404"/>
            <a:ext cx="8260609" cy="3473041"/>
          </a:xfrm>
          <a:custGeom>
            <a:avLst/>
            <a:gdLst/>
            <a:ahLst/>
            <a:cxnLst/>
            <a:rect l="l" t="t" r="r" b="b"/>
            <a:pathLst>
              <a:path w="8260609" h="3473041">
                <a:moveTo>
                  <a:pt x="0" y="0"/>
                </a:moveTo>
                <a:lnTo>
                  <a:pt x="8260609" y="0"/>
                </a:lnTo>
                <a:lnTo>
                  <a:pt x="8260609" y="3473041"/>
                </a:lnTo>
                <a:lnTo>
                  <a:pt x="0" y="34730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16762995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8479765" y="571500"/>
            <a:ext cx="7272667" cy="853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r>
              <a:rPr lang="nl-NL" sz="47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Faunavoorjaarstelling</a:t>
            </a: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518152" lvl="1"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r>
              <a:rPr lang="nl-NL" sz="47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Wildvoorjaarstelling</a:t>
            </a: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518152" lvl="1" algn="l">
              <a:lnSpc>
                <a:spcPts val="6719"/>
              </a:lnSpc>
              <a:spcBef>
                <a:spcPct val="0"/>
              </a:spcBef>
            </a:pP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1036304" lvl="1" indent="-518152" algn="l">
              <a:lnSpc>
                <a:spcPts val="6719"/>
              </a:lnSpc>
              <a:spcBef>
                <a:spcPct val="0"/>
              </a:spcBef>
              <a:buFont typeface="Arial"/>
              <a:buChar char="•"/>
            </a:pPr>
            <a:r>
              <a:rPr lang="nl-NL" sz="4799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Reetelling</a:t>
            </a:r>
            <a:endParaRPr lang="nl-NL" sz="47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295395" y="4842534"/>
            <a:ext cx="2466380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Fazant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Haas 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Houtduif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Konijn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Patrijs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Wilde eend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7FA24-4642-65AF-B168-91CB83427694}"/>
              </a:ext>
            </a:extLst>
          </p:cNvPr>
          <p:cNvSpPr txBox="1"/>
          <p:nvPr/>
        </p:nvSpPr>
        <p:spPr>
          <a:xfrm>
            <a:off x="9295395" y="1382843"/>
            <a:ext cx="4038600" cy="3133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Zwarte kraai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Roek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Blauwe reiger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Knobbelzwaan 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Grauwe gans</a:t>
            </a:r>
          </a:p>
          <a:p>
            <a:pPr marL="712470" lvl="1" indent="-356235" algn="l">
              <a:buFont typeface="Arial"/>
              <a:buChar char="•"/>
            </a:pPr>
            <a:r>
              <a:rPr lang="nl-NL" sz="28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Meerkoet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endParaRPr lang="nl-NL" sz="33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6800" y="268067"/>
            <a:ext cx="6937925" cy="9868995"/>
          </a:xfrm>
          <a:custGeom>
            <a:avLst/>
            <a:gdLst/>
            <a:ahLst/>
            <a:cxnLst/>
            <a:rect l="l" t="t" r="r" b="b"/>
            <a:pathLst>
              <a:path w="6937925" h="9868995">
                <a:moveTo>
                  <a:pt x="0" y="0"/>
                </a:moveTo>
                <a:lnTo>
                  <a:pt x="6937925" y="0"/>
                </a:lnTo>
                <a:lnTo>
                  <a:pt x="6937925" y="9868995"/>
                </a:lnTo>
                <a:lnTo>
                  <a:pt x="0" y="986899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8808887" y="268067"/>
            <a:ext cx="7149946" cy="9868995"/>
          </a:xfrm>
          <a:custGeom>
            <a:avLst/>
            <a:gdLst/>
            <a:ahLst/>
            <a:cxnLst/>
            <a:rect l="l" t="t" r="r" b="b"/>
            <a:pathLst>
              <a:path w="7149946" h="9868995">
                <a:moveTo>
                  <a:pt x="0" y="0"/>
                </a:moveTo>
                <a:lnTo>
                  <a:pt x="7149946" y="0"/>
                </a:lnTo>
                <a:lnTo>
                  <a:pt x="7149946" y="9868995"/>
                </a:lnTo>
                <a:lnTo>
                  <a:pt x="0" y="986899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FB20CD0-9F45-E258-C2A9-3178ADE16A0E}"/>
              </a:ext>
            </a:extLst>
          </p:cNvPr>
          <p:cNvSpPr/>
          <p:nvPr/>
        </p:nvSpPr>
        <p:spPr>
          <a:xfrm>
            <a:off x="16687800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CB8E6E-2C4B-8845-6E96-5B192FA82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oogdier, buitenshuis, wolf, canis&#10;&#10;Door AI gegenereerde inhoud is mogelijk onjuist.">
            <a:extLst>
              <a:ext uri="{FF2B5EF4-FFF2-40B4-BE49-F238E27FC236}">
                <a16:creationId xmlns:a16="http://schemas.microsoft.com/office/drawing/2014/main" id="{649055B8-4E27-80B0-6A47-2FBD97CAE5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63239"/>
            <a:ext cx="18403530" cy="10552697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B2319777-A7F3-EE85-C4C0-3DE239E3C704}"/>
              </a:ext>
            </a:extLst>
          </p:cNvPr>
          <p:cNvSpPr/>
          <p:nvPr/>
        </p:nvSpPr>
        <p:spPr>
          <a:xfrm>
            <a:off x="0" y="-263239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0A297AF-353E-D3B7-E7C9-5DC4F7C4C434}"/>
              </a:ext>
            </a:extLst>
          </p:cNvPr>
          <p:cNvSpPr txBox="1"/>
          <p:nvPr/>
        </p:nvSpPr>
        <p:spPr>
          <a:xfrm>
            <a:off x="14401800" y="85725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>
                <a:solidFill>
                  <a:schemeClr val="bg1"/>
                </a:solidFill>
                <a:latin typeface="Berthold Block" panose="020B0604020202020204" charset="0"/>
              </a:rPr>
              <a:t>De</a:t>
            </a:r>
            <a:r>
              <a:rPr lang="nl-NL" sz="4800" dirty="0">
                <a:solidFill>
                  <a:schemeClr val="bg1"/>
                </a:solidFill>
                <a:latin typeface="Berthold Block" panose="020B0604020202020204" charset="0"/>
              </a:rPr>
              <a:t> </a:t>
            </a:r>
            <a:r>
              <a:rPr lang="nl-NL" sz="9600" dirty="0">
                <a:solidFill>
                  <a:schemeClr val="bg1"/>
                </a:solidFill>
                <a:latin typeface="Berthold Block" panose="020B0604020202020204" charset="0"/>
              </a:rPr>
              <a:t>wolf</a:t>
            </a:r>
          </a:p>
        </p:txBody>
      </p:sp>
    </p:spTree>
    <p:extLst>
      <p:ext uri="{BB962C8B-B14F-4D97-AF65-F5344CB8AC3E}">
        <p14:creationId xmlns:p14="http://schemas.microsoft.com/office/powerpoint/2010/main" val="3035709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E4490-70D3-A738-B80D-7EC03FE17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oogdier, buitenshuis, wolf, boom&#10;&#10;Door AI gegenereerde inhoud is mogelijk onjuist.">
            <a:extLst>
              <a:ext uri="{FF2B5EF4-FFF2-40B4-BE49-F238E27FC236}">
                <a16:creationId xmlns:a16="http://schemas.microsoft.com/office/drawing/2014/main" id="{129E0DD2-140C-8584-95FF-C6E5A267BC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0799" y="325342"/>
            <a:ext cx="7806810" cy="967898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CBF5C5D0-4431-4C99-2D4B-293157CADF69}"/>
              </a:ext>
            </a:extLst>
          </p:cNvPr>
          <p:cNvSpPr txBox="1"/>
          <p:nvPr/>
        </p:nvSpPr>
        <p:spPr>
          <a:xfrm>
            <a:off x="270391" y="-70669"/>
            <a:ext cx="10679731" cy="10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19"/>
              </a:lnSpc>
              <a:spcBef>
                <a:spcPct val="0"/>
              </a:spcBef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De wolf, leuk maar veel is lastig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7DFAD141-D8E9-C94D-1F56-FCC87EC934E3}"/>
              </a:ext>
            </a:extLst>
          </p:cNvPr>
          <p:cNvSpPr txBox="1"/>
          <p:nvPr/>
        </p:nvSpPr>
        <p:spPr>
          <a:xfrm>
            <a:off x="990600" y="1102446"/>
            <a:ext cx="10679731" cy="381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Roofdier</a:t>
            </a: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Aanvallen op mens en dier</a:t>
            </a: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Doden van schapen</a:t>
            </a: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Aanrijdingen </a:t>
            </a: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685800" indent="-6858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Voor hoeveel is er ruimte</a:t>
            </a:r>
          </a:p>
          <a:p>
            <a:pPr marL="685800" indent="-685800" algn="l">
              <a:lnSpc>
                <a:spcPts val="951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l-NL" sz="40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E13D1C2F-00E2-C387-AEE7-DFF2A1A4F6C3}"/>
              </a:ext>
            </a:extLst>
          </p:cNvPr>
          <p:cNvSpPr/>
          <p:nvPr/>
        </p:nvSpPr>
        <p:spPr>
          <a:xfrm>
            <a:off x="16758079" y="1597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9D4761-5298-618B-7979-7D50803019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391" y="3969842"/>
            <a:ext cx="9788009" cy="600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C0F2EA-379A-75F1-B880-33373AAF3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>
            <a:extLst>
              <a:ext uri="{FF2B5EF4-FFF2-40B4-BE49-F238E27FC236}">
                <a16:creationId xmlns:a16="http://schemas.microsoft.com/office/drawing/2014/main" id="{8E390A2B-9C88-B08A-6A0E-3B5F282B0BCA}"/>
              </a:ext>
            </a:extLst>
          </p:cNvPr>
          <p:cNvSpPr txBox="1"/>
          <p:nvPr/>
        </p:nvSpPr>
        <p:spPr>
          <a:xfrm>
            <a:off x="627876" y="269986"/>
            <a:ext cx="10679731" cy="1086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19"/>
              </a:lnSpc>
              <a:spcBef>
                <a:spcPct val="0"/>
              </a:spcBef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De wolf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6C63F7-89C8-F908-D578-3FBE960BA24B}"/>
              </a:ext>
            </a:extLst>
          </p:cNvPr>
          <p:cNvSpPr txBox="1"/>
          <p:nvPr/>
        </p:nvSpPr>
        <p:spPr>
          <a:xfrm>
            <a:off x="761999" y="1790700"/>
            <a:ext cx="838200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De manier waarop wij met wolven omgaan, bepaalt ook hoe zij zich naar ons gedragen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Wolven moeten schuw blijven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Monitoring van effecten op andere soorten en wildbeheer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Jagers zijn van belang voor uitvoering en toezicht</a:t>
            </a:r>
          </a:p>
          <a:p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829197D-C565-959D-F936-2CBD6CF5DD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4111" y="269986"/>
            <a:ext cx="8511489" cy="9747028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F96359BF-A43B-508F-68BD-C55F65603199}"/>
              </a:ext>
            </a:extLst>
          </p:cNvPr>
          <p:cNvSpPr/>
          <p:nvPr/>
        </p:nvSpPr>
        <p:spPr>
          <a:xfrm>
            <a:off x="16758079" y="1597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1030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272" y="-765155"/>
            <a:ext cx="18466544" cy="11358217"/>
          </a:xfrm>
          <a:custGeom>
            <a:avLst/>
            <a:gdLst/>
            <a:ahLst/>
            <a:cxnLst/>
            <a:rect l="l" t="t" r="r" b="b"/>
            <a:pathLst>
              <a:path w="18466544" h="11358217">
                <a:moveTo>
                  <a:pt x="0" y="0"/>
                </a:moveTo>
                <a:lnTo>
                  <a:pt x="18466544" y="0"/>
                </a:lnTo>
                <a:lnTo>
                  <a:pt x="18466544" y="11358217"/>
                </a:lnTo>
                <a:lnTo>
                  <a:pt x="0" y="1135821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5878316" y="2298314"/>
            <a:ext cx="653136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nl-NL" sz="12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Benutten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90415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4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" y="5600700"/>
            <a:ext cx="3810000" cy="4686301"/>
          </a:xfrm>
          <a:custGeom>
            <a:avLst/>
            <a:gdLst/>
            <a:ahLst/>
            <a:cxnLst/>
            <a:rect l="l" t="t" r="r" b="b"/>
            <a:pathLst>
              <a:path w="11796467" h="8315384">
                <a:moveTo>
                  <a:pt x="0" y="0"/>
                </a:moveTo>
                <a:lnTo>
                  <a:pt x="11796466" y="0"/>
                </a:lnTo>
                <a:lnTo>
                  <a:pt x="11796466" y="8315384"/>
                </a:lnTo>
                <a:lnTo>
                  <a:pt x="0" y="83153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782905" cy="1616702"/>
          </a:xfrm>
          <a:custGeom>
            <a:avLst/>
            <a:gdLst/>
            <a:ahLst/>
            <a:cxnLst/>
            <a:rect l="l" t="t" r="r" b="b"/>
            <a:pathLst>
              <a:path w="1782905" h="1616702">
                <a:moveTo>
                  <a:pt x="0" y="0"/>
                </a:moveTo>
                <a:lnTo>
                  <a:pt x="1782905" y="0"/>
                </a:lnTo>
                <a:lnTo>
                  <a:pt x="1782905" y="1616702"/>
                </a:lnTo>
                <a:lnTo>
                  <a:pt x="0" y="1616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10882982" y="650812"/>
            <a:ext cx="7005298" cy="3730688"/>
          </a:xfrm>
          <a:custGeom>
            <a:avLst/>
            <a:gdLst/>
            <a:ahLst/>
            <a:cxnLst/>
            <a:rect l="l" t="t" r="r" b="b"/>
            <a:pathLst>
              <a:path w="7956922" h="4056492">
                <a:moveTo>
                  <a:pt x="0" y="0"/>
                </a:moveTo>
                <a:lnTo>
                  <a:pt x="7956922" y="0"/>
                </a:lnTo>
                <a:lnTo>
                  <a:pt x="7956922" y="4056492"/>
                </a:lnTo>
                <a:lnTo>
                  <a:pt x="0" y="405649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10882982" y="4840789"/>
            <a:ext cx="7005298" cy="4781880"/>
          </a:xfrm>
          <a:custGeom>
            <a:avLst/>
            <a:gdLst/>
            <a:ahLst/>
            <a:cxnLst/>
            <a:rect l="l" t="t" r="r" b="b"/>
            <a:pathLst>
              <a:path w="7005298" h="4781880">
                <a:moveTo>
                  <a:pt x="0" y="0"/>
                </a:moveTo>
                <a:lnTo>
                  <a:pt x="7005297" y="0"/>
                </a:lnTo>
                <a:lnTo>
                  <a:pt x="7005297" y="4781879"/>
                </a:lnTo>
                <a:lnTo>
                  <a:pt x="0" y="478187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65570FD-4EA9-0071-F88E-D5A9852B427C}"/>
              </a:ext>
            </a:extLst>
          </p:cNvPr>
          <p:cNvSpPr txBox="1"/>
          <p:nvPr/>
        </p:nvSpPr>
        <p:spPr>
          <a:xfrm>
            <a:off x="363172" y="2177540"/>
            <a:ext cx="44458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4F5931"/>
                </a:solidFill>
                <a:latin typeface="Berthold Block" panose="020B0604020202020204" charset="0"/>
              </a:rPr>
              <a:t>Het wild dat geschoten wordt, wordt in de meeste gevallen ook benut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4F5931"/>
                </a:solidFill>
                <a:latin typeface="Berthold Block" panose="020B0604020202020204" charset="0"/>
              </a:rPr>
              <a:t>Wild is het meest milieu- en diervriendelijke vlees dat er is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13FCB15-A396-E773-B761-F6805AC73B48}"/>
              </a:ext>
            </a:extLst>
          </p:cNvPr>
          <p:cNvSpPr/>
          <p:nvPr/>
        </p:nvSpPr>
        <p:spPr>
          <a:xfrm>
            <a:off x="5027809" y="650812"/>
            <a:ext cx="5636406" cy="9140888"/>
          </a:xfrm>
          <a:custGeom>
            <a:avLst/>
            <a:gdLst/>
            <a:ahLst/>
            <a:cxnLst/>
            <a:rect l="l" t="t" r="r" b="b"/>
            <a:pathLst>
              <a:path w="7076946" h="9435928">
                <a:moveTo>
                  <a:pt x="0" y="0"/>
                </a:moveTo>
                <a:lnTo>
                  <a:pt x="7076946" y="0"/>
                </a:lnTo>
                <a:lnTo>
                  <a:pt x="7076946" y="9435928"/>
                </a:lnTo>
                <a:lnTo>
                  <a:pt x="0" y="943592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" y="114300"/>
            <a:ext cx="16230600" cy="9373172"/>
          </a:xfrm>
          <a:custGeom>
            <a:avLst/>
            <a:gdLst/>
            <a:ahLst/>
            <a:cxnLst/>
            <a:rect l="l" t="t" r="r" b="b"/>
            <a:pathLst>
              <a:path w="16230600" h="9373172">
                <a:moveTo>
                  <a:pt x="0" y="0"/>
                </a:moveTo>
                <a:lnTo>
                  <a:pt x="16230600" y="0"/>
                </a:lnTo>
                <a:lnTo>
                  <a:pt x="16230600" y="9373171"/>
                </a:lnTo>
                <a:lnTo>
                  <a:pt x="0" y="9373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708EAD5-C73D-A772-469F-197E9456E27E}"/>
              </a:ext>
            </a:extLst>
          </p:cNvPr>
          <p:cNvSpPr txBox="1"/>
          <p:nvPr/>
        </p:nvSpPr>
        <p:spPr>
          <a:xfrm>
            <a:off x="381000" y="9638419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Berthold Block" panose="020B0604020202020204" charset="0"/>
              </a:rPr>
              <a:t>https://www.jagersvereniging.nl/wildopdekaart/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E626DE-59D3-1A5B-C87F-616C4EE1C2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38172" y="5143500"/>
            <a:ext cx="5068828" cy="5018139"/>
          </a:xfrm>
          <a:prstGeom prst="roundRect">
            <a:avLst>
              <a:gd name="adj" fmla="val 7556"/>
            </a:avLst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CB0FDBE-AFF3-A2DF-5900-F029E8A4C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25" y="-495300"/>
            <a:ext cx="18383250" cy="122555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7200" y="8953500"/>
            <a:ext cx="7922154" cy="836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59"/>
              </a:lnSpc>
              <a:spcBef>
                <a:spcPct val="0"/>
              </a:spcBef>
            </a:pPr>
            <a:r>
              <a:rPr lang="nl-NL" sz="54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Beschermen van reekalveren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4A1D97-96E9-2C18-200C-11CC9DD7D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633F51-BB0C-4BB6-0FE5-C9C593B9DD12}"/>
              </a:ext>
            </a:extLst>
          </p:cNvPr>
          <p:cNvSpPr/>
          <p:nvPr/>
        </p:nvSpPr>
        <p:spPr>
          <a:xfrm>
            <a:off x="4321639" y="263389"/>
            <a:ext cx="13752275" cy="9732096"/>
          </a:xfrm>
          <a:custGeom>
            <a:avLst/>
            <a:gdLst/>
            <a:ahLst/>
            <a:cxnLst/>
            <a:rect l="l" t="t" r="r" b="b"/>
            <a:pathLst>
              <a:path w="13752275" h="9732096">
                <a:moveTo>
                  <a:pt x="0" y="0"/>
                </a:moveTo>
                <a:lnTo>
                  <a:pt x="13752275" y="0"/>
                </a:lnTo>
                <a:lnTo>
                  <a:pt x="13752275" y="9732096"/>
                </a:lnTo>
                <a:lnTo>
                  <a:pt x="0" y="973209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C9E0D73-6E28-0E1F-9D25-DCDD85E0FEF5}"/>
              </a:ext>
            </a:extLst>
          </p:cNvPr>
          <p:cNvSpPr/>
          <p:nvPr/>
        </p:nvSpPr>
        <p:spPr>
          <a:xfrm>
            <a:off x="281454" y="4152781"/>
            <a:ext cx="3892702" cy="5842704"/>
          </a:xfrm>
          <a:custGeom>
            <a:avLst/>
            <a:gdLst/>
            <a:ahLst/>
            <a:cxnLst/>
            <a:rect l="l" t="t" r="r" b="b"/>
            <a:pathLst>
              <a:path w="3892702" h="5842704">
                <a:moveTo>
                  <a:pt x="0" y="0"/>
                </a:moveTo>
                <a:lnTo>
                  <a:pt x="3892702" y="0"/>
                </a:lnTo>
                <a:lnTo>
                  <a:pt x="3892702" y="5842704"/>
                </a:lnTo>
                <a:lnTo>
                  <a:pt x="0" y="5842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CB95E62-5AEF-EE3E-4232-216BF651F803}"/>
              </a:ext>
            </a:extLst>
          </p:cNvPr>
          <p:cNvSpPr txBox="1"/>
          <p:nvPr/>
        </p:nvSpPr>
        <p:spPr>
          <a:xfrm>
            <a:off x="536046" y="1415355"/>
            <a:ext cx="3785593" cy="258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Wat doen we om dit te voorkomen?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4D09D79-2306-D2CD-FC34-E23AB771F1FF}"/>
              </a:ext>
            </a:extLst>
          </p:cNvPr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599639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B797CA-AE3A-3ABE-07FD-7E785BFF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0034921-8CF4-D8B6-1898-2D2916241C4A}"/>
              </a:ext>
            </a:extLst>
          </p:cNvPr>
          <p:cNvSpPr txBox="1"/>
          <p:nvPr/>
        </p:nvSpPr>
        <p:spPr>
          <a:xfrm>
            <a:off x="-990600" y="25810"/>
            <a:ext cx="11174583" cy="1202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nl-NL" sz="6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De grauwe gans als voorbeeld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05162CE-DBE6-E82E-1E1C-339C345E58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0876" y="182394"/>
            <a:ext cx="7390928" cy="466164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66B19E3-ADB2-9A39-3025-0E222A0495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0876" y="5097447"/>
            <a:ext cx="7390928" cy="5007159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C883E2D8-FBB9-A0B9-96D6-30BDB4EBEC32}"/>
              </a:ext>
            </a:extLst>
          </p:cNvPr>
          <p:cNvSpPr/>
          <p:nvPr/>
        </p:nvSpPr>
        <p:spPr>
          <a:xfrm>
            <a:off x="0" y="887834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4" y="0"/>
                </a:lnTo>
                <a:lnTo>
                  <a:pt x="1525004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D26E379-9A77-B6BE-FB82-A92E7EA61345}"/>
              </a:ext>
            </a:extLst>
          </p:cNvPr>
          <p:cNvSpPr txBox="1"/>
          <p:nvPr/>
        </p:nvSpPr>
        <p:spPr>
          <a:xfrm>
            <a:off x="266196" y="1562100"/>
            <a:ext cx="10478004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2,5 miljoen overwinterende en 630 duizend zomerganzen</a:t>
            </a:r>
          </a:p>
          <a:p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Zitten veel op economische graslanden en akkers</a:t>
            </a:r>
          </a:p>
          <a:p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Eén gans eet ongeveer 500 gram gras per dag</a:t>
            </a:r>
          </a:p>
          <a:p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Een gans poept iedere 4 minuten wat als gevolg heeft dat de voedingswaarde van het gras achteruitgaat</a:t>
            </a:r>
          </a:p>
          <a:p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Berthold Block" panose="020B0604020202020204" charset="0"/>
              </a:rPr>
              <a:t>Daarom is het van belang om het aantal ganzen in Nederland te beheren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29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304" y="1227184"/>
            <a:ext cx="10585921" cy="8727590"/>
          </a:xfrm>
          <a:custGeom>
            <a:avLst/>
            <a:gdLst/>
            <a:ahLst/>
            <a:cxnLst/>
            <a:rect l="l" t="t" r="r" b="b"/>
            <a:pathLst>
              <a:path w="10585921" h="8727590">
                <a:moveTo>
                  <a:pt x="0" y="0"/>
                </a:moveTo>
                <a:lnTo>
                  <a:pt x="10585921" y="0"/>
                </a:lnTo>
                <a:lnTo>
                  <a:pt x="10585921" y="8727591"/>
                </a:lnTo>
                <a:lnTo>
                  <a:pt x="0" y="872759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1397202" y="547948"/>
            <a:ext cx="6516983" cy="9406827"/>
          </a:xfrm>
          <a:custGeom>
            <a:avLst/>
            <a:gdLst/>
            <a:ahLst/>
            <a:cxnLst/>
            <a:rect l="l" t="t" r="r" b="b"/>
            <a:pathLst>
              <a:path w="6516983" h="9406827">
                <a:moveTo>
                  <a:pt x="0" y="0"/>
                </a:moveTo>
                <a:lnTo>
                  <a:pt x="6516983" y="0"/>
                </a:lnTo>
                <a:lnTo>
                  <a:pt x="6516983" y="9406827"/>
                </a:lnTo>
                <a:lnTo>
                  <a:pt x="0" y="940682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-228600" y="332226"/>
            <a:ext cx="8097096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6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Drones en warmtebeeld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62496" y="320546"/>
            <a:ext cx="12358312" cy="9743957"/>
          </a:xfrm>
          <a:custGeom>
            <a:avLst/>
            <a:gdLst/>
            <a:ahLst/>
            <a:cxnLst/>
            <a:rect l="l" t="t" r="r" b="b"/>
            <a:pathLst>
              <a:path w="12358312" h="9743957">
                <a:moveTo>
                  <a:pt x="0" y="0"/>
                </a:moveTo>
                <a:lnTo>
                  <a:pt x="12358312" y="0"/>
                </a:lnTo>
                <a:lnTo>
                  <a:pt x="12358312" y="9743957"/>
                </a:lnTo>
                <a:lnTo>
                  <a:pt x="0" y="974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416630" y="320546"/>
            <a:ext cx="4815455" cy="9743957"/>
          </a:xfrm>
          <a:custGeom>
            <a:avLst/>
            <a:gdLst/>
            <a:ahLst/>
            <a:cxnLst/>
            <a:rect l="l" t="t" r="r" b="b"/>
            <a:pathLst>
              <a:path w="4815455" h="9743957">
                <a:moveTo>
                  <a:pt x="0" y="0"/>
                </a:moveTo>
                <a:lnTo>
                  <a:pt x="4815455" y="0"/>
                </a:lnTo>
                <a:lnTo>
                  <a:pt x="4815455" y="9743957"/>
                </a:lnTo>
                <a:lnTo>
                  <a:pt x="0" y="97439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1796" y="239338"/>
            <a:ext cx="6046207" cy="9654622"/>
          </a:xfrm>
          <a:custGeom>
            <a:avLst/>
            <a:gdLst/>
            <a:ahLst/>
            <a:cxnLst/>
            <a:rect l="l" t="t" r="r" b="b"/>
            <a:pathLst>
              <a:path w="6046207" h="9654622">
                <a:moveTo>
                  <a:pt x="0" y="0"/>
                </a:moveTo>
                <a:lnTo>
                  <a:pt x="6046207" y="0"/>
                </a:lnTo>
                <a:lnTo>
                  <a:pt x="6046207" y="9654622"/>
                </a:lnTo>
                <a:lnTo>
                  <a:pt x="0" y="965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6930717" y="239338"/>
            <a:ext cx="10878448" cy="9654622"/>
          </a:xfrm>
          <a:custGeom>
            <a:avLst/>
            <a:gdLst/>
            <a:ahLst/>
            <a:cxnLst/>
            <a:rect l="l" t="t" r="r" b="b"/>
            <a:pathLst>
              <a:path w="10878448" h="9654622">
                <a:moveTo>
                  <a:pt x="0" y="0"/>
                </a:moveTo>
                <a:lnTo>
                  <a:pt x="10878448" y="0"/>
                </a:lnTo>
                <a:lnTo>
                  <a:pt x="10878448" y="9654622"/>
                </a:lnTo>
                <a:lnTo>
                  <a:pt x="0" y="9654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1544" y="412861"/>
            <a:ext cx="5705690" cy="9461277"/>
          </a:xfrm>
          <a:custGeom>
            <a:avLst/>
            <a:gdLst/>
            <a:ahLst/>
            <a:cxnLst/>
            <a:rect l="l" t="t" r="r" b="b"/>
            <a:pathLst>
              <a:path w="5705690" h="9461277">
                <a:moveTo>
                  <a:pt x="0" y="0"/>
                </a:moveTo>
                <a:lnTo>
                  <a:pt x="5705690" y="0"/>
                </a:lnTo>
                <a:lnTo>
                  <a:pt x="5705690" y="9461278"/>
                </a:lnTo>
                <a:lnTo>
                  <a:pt x="0" y="946127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6617671" y="412861"/>
            <a:ext cx="11188856" cy="4931032"/>
          </a:xfrm>
          <a:custGeom>
            <a:avLst/>
            <a:gdLst/>
            <a:ahLst/>
            <a:cxnLst/>
            <a:rect l="l" t="t" r="r" b="b"/>
            <a:pathLst>
              <a:path w="11188856" h="4931032">
                <a:moveTo>
                  <a:pt x="0" y="0"/>
                </a:moveTo>
                <a:lnTo>
                  <a:pt x="11188856" y="0"/>
                </a:lnTo>
                <a:lnTo>
                  <a:pt x="11188856" y="4931032"/>
                </a:lnTo>
                <a:lnTo>
                  <a:pt x="0" y="49310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6617671" y="5575521"/>
            <a:ext cx="11188856" cy="4298617"/>
          </a:xfrm>
          <a:custGeom>
            <a:avLst/>
            <a:gdLst/>
            <a:ahLst/>
            <a:cxnLst/>
            <a:rect l="l" t="t" r="r" b="b"/>
            <a:pathLst>
              <a:path w="11188856" h="4298617">
                <a:moveTo>
                  <a:pt x="0" y="0"/>
                </a:moveTo>
                <a:lnTo>
                  <a:pt x="11188856" y="0"/>
                </a:lnTo>
                <a:lnTo>
                  <a:pt x="11188856" y="4298618"/>
                </a:lnTo>
                <a:lnTo>
                  <a:pt x="0" y="42986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627876" y="269986"/>
            <a:ext cx="5989795" cy="1170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  <a:spcBef>
                <a:spcPct val="0"/>
              </a:spcBef>
            </a:pPr>
            <a:r>
              <a:rPr lang="nl-NL" sz="67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Weidevogels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5144029F-6E58-1560-FDED-E35110E6B593}"/>
              </a:ext>
            </a:extLst>
          </p:cNvPr>
          <p:cNvSpPr/>
          <p:nvPr/>
        </p:nvSpPr>
        <p:spPr>
          <a:xfrm>
            <a:off x="16762995" y="890415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587" y="359294"/>
            <a:ext cx="5148754" cy="6411512"/>
          </a:xfrm>
          <a:custGeom>
            <a:avLst/>
            <a:gdLst/>
            <a:ahLst/>
            <a:cxnLst/>
            <a:rect l="l" t="t" r="r" b="b"/>
            <a:pathLst>
              <a:path w="5148754" h="6411512">
                <a:moveTo>
                  <a:pt x="0" y="0"/>
                </a:moveTo>
                <a:lnTo>
                  <a:pt x="5148754" y="0"/>
                </a:lnTo>
                <a:lnTo>
                  <a:pt x="5148754" y="6411512"/>
                </a:lnTo>
                <a:lnTo>
                  <a:pt x="0" y="64115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9356608" y="3574142"/>
            <a:ext cx="8334713" cy="6356958"/>
          </a:xfrm>
          <a:custGeom>
            <a:avLst/>
            <a:gdLst/>
            <a:ahLst/>
            <a:cxnLst/>
            <a:rect l="l" t="t" r="r" b="b"/>
            <a:pathLst>
              <a:path w="8334713" h="6356958">
                <a:moveTo>
                  <a:pt x="0" y="0"/>
                </a:moveTo>
                <a:lnTo>
                  <a:pt x="8334713" y="0"/>
                </a:lnTo>
                <a:lnTo>
                  <a:pt x="833471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341587" y="7000169"/>
            <a:ext cx="8802413" cy="2930931"/>
          </a:xfrm>
          <a:custGeom>
            <a:avLst/>
            <a:gdLst/>
            <a:ahLst/>
            <a:cxnLst/>
            <a:rect l="l" t="t" r="r" b="b"/>
            <a:pathLst>
              <a:path w="8802413" h="2930931">
                <a:moveTo>
                  <a:pt x="0" y="0"/>
                </a:moveTo>
                <a:lnTo>
                  <a:pt x="8802413" y="0"/>
                </a:lnTo>
                <a:lnTo>
                  <a:pt x="8802413" y="2930931"/>
                </a:lnTo>
                <a:lnTo>
                  <a:pt x="0" y="293093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9356608" y="359294"/>
            <a:ext cx="4423289" cy="2967300"/>
          </a:xfrm>
          <a:custGeom>
            <a:avLst/>
            <a:gdLst/>
            <a:ahLst/>
            <a:cxnLst/>
            <a:rect l="l" t="t" r="r" b="b"/>
            <a:pathLst>
              <a:path w="4423289" h="2967300">
                <a:moveTo>
                  <a:pt x="0" y="0"/>
                </a:moveTo>
                <a:lnTo>
                  <a:pt x="4423290" y="0"/>
                </a:lnTo>
                <a:lnTo>
                  <a:pt x="4423290" y="2967300"/>
                </a:lnTo>
                <a:lnTo>
                  <a:pt x="0" y="29673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Freeform 6"/>
          <p:cNvSpPr/>
          <p:nvPr/>
        </p:nvSpPr>
        <p:spPr>
          <a:xfrm>
            <a:off x="13964498" y="359294"/>
            <a:ext cx="3726824" cy="2967300"/>
          </a:xfrm>
          <a:custGeom>
            <a:avLst/>
            <a:gdLst/>
            <a:ahLst/>
            <a:cxnLst/>
            <a:rect l="l" t="t" r="r" b="b"/>
            <a:pathLst>
              <a:path w="3726824" h="2967300">
                <a:moveTo>
                  <a:pt x="0" y="0"/>
                </a:moveTo>
                <a:lnTo>
                  <a:pt x="3726823" y="0"/>
                </a:lnTo>
                <a:lnTo>
                  <a:pt x="3726823" y="2967300"/>
                </a:lnTo>
                <a:lnTo>
                  <a:pt x="0" y="29673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>
            <a:off x="5787825" y="377478"/>
            <a:ext cx="3271300" cy="6393327"/>
          </a:xfrm>
          <a:custGeom>
            <a:avLst/>
            <a:gdLst/>
            <a:ahLst/>
            <a:cxnLst/>
            <a:rect l="l" t="t" r="r" b="b"/>
            <a:pathLst>
              <a:path w="3271300" h="6393327">
                <a:moveTo>
                  <a:pt x="0" y="0"/>
                </a:moveTo>
                <a:lnTo>
                  <a:pt x="3271300" y="0"/>
                </a:lnTo>
                <a:lnTo>
                  <a:pt x="3271300" y="6393328"/>
                </a:lnTo>
                <a:lnTo>
                  <a:pt x="0" y="639332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A6050F79-60C3-2374-075C-AF4387103730}"/>
              </a:ext>
            </a:extLst>
          </p:cNvPr>
          <p:cNvSpPr/>
          <p:nvPr/>
        </p:nvSpPr>
        <p:spPr>
          <a:xfrm>
            <a:off x="16611600" y="8779828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E13C9EA-4548-48CA-C4F7-5F103BE79F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8D048CE-2310-EC25-EA27-E38B5CAE7EDD}"/>
              </a:ext>
            </a:extLst>
          </p:cNvPr>
          <p:cNvSpPr txBox="1"/>
          <p:nvPr/>
        </p:nvSpPr>
        <p:spPr>
          <a:xfrm>
            <a:off x="304800" y="8953500"/>
            <a:ext cx="1089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chemeClr val="bg1"/>
                </a:solidFill>
                <a:latin typeface="Berthold Block" panose="020B0604020202020204" charset="0"/>
              </a:rPr>
              <a:t>De natuur </a:t>
            </a:r>
            <a:r>
              <a:rPr lang="nl-NL" sz="6600">
                <a:solidFill>
                  <a:schemeClr val="bg1"/>
                </a:solidFill>
                <a:latin typeface="Berthold Block" panose="020B0604020202020204" charset="0"/>
              </a:rPr>
              <a:t>een handje </a:t>
            </a:r>
            <a:r>
              <a:rPr lang="nl-NL" sz="6600" dirty="0">
                <a:solidFill>
                  <a:schemeClr val="bg1"/>
                </a:solidFill>
                <a:latin typeface="Berthold Block" panose="020B0604020202020204" charset="0"/>
              </a:rPr>
              <a:t>helpen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52FB1BA-4A7A-FE97-88A9-0E5D766A1A1F}"/>
              </a:ext>
            </a:extLst>
          </p:cNvPr>
          <p:cNvSpPr/>
          <p:nvPr/>
        </p:nvSpPr>
        <p:spPr>
          <a:xfrm>
            <a:off x="16760709" y="8816076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014893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311" y="1134745"/>
            <a:ext cx="11816673" cy="8879436"/>
          </a:xfrm>
          <a:custGeom>
            <a:avLst/>
            <a:gdLst/>
            <a:ahLst/>
            <a:cxnLst/>
            <a:rect l="l" t="t" r="r" b="b"/>
            <a:pathLst>
              <a:path w="11816673" h="8879436">
                <a:moveTo>
                  <a:pt x="0" y="0"/>
                </a:moveTo>
                <a:lnTo>
                  <a:pt x="11816673" y="0"/>
                </a:lnTo>
                <a:lnTo>
                  <a:pt x="11816673" y="8879437"/>
                </a:lnTo>
                <a:lnTo>
                  <a:pt x="0" y="887943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2228566" y="286383"/>
            <a:ext cx="5700902" cy="9727799"/>
          </a:xfrm>
          <a:custGeom>
            <a:avLst/>
            <a:gdLst/>
            <a:ahLst/>
            <a:cxnLst/>
            <a:rect l="l" t="t" r="r" b="b"/>
            <a:pathLst>
              <a:path w="5700902" h="9727799">
                <a:moveTo>
                  <a:pt x="0" y="0"/>
                </a:moveTo>
                <a:lnTo>
                  <a:pt x="5700902" y="0"/>
                </a:lnTo>
                <a:lnTo>
                  <a:pt x="5700902" y="9727799"/>
                </a:lnTo>
                <a:lnTo>
                  <a:pt x="0" y="97277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243311" y="172083"/>
            <a:ext cx="3727847" cy="96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nl-NL" sz="5599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Eendenkorven</a:t>
            </a:r>
            <a:endParaRPr lang="nl-NL" sz="55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13" y="5871468"/>
            <a:ext cx="8954887" cy="4221343"/>
          </a:xfrm>
          <a:custGeom>
            <a:avLst/>
            <a:gdLst/>
            <a:ahLst/>
            <a:cxnLst/>
            <a:rect l="l" t="t" r="r" b="b"/>
            <a:pathLst>
              <a:path w="8954887" h="4221343">
                <a:moveTo>
                  <a:pt x="0" y="0"/>
                </a:moveTo>
                <a:lnTo>
                  <a:pt x="8954887" y="0"/>
                </a:lnTo>
                <a:lnTo>
                  <a:pt x="8954887" y="4221344"/>
                </a:lnTo>
                <a:lnTo>
                  <a:pt x="0" y="422134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9324474" y="181689"/>
            <a:ext cx="8820997" cy="4961811"/>
          </a:xfrm>
          <a:custGeom>
            <a:avLst/>
            <a:gdLst/>
            <a:ahLst/>
            <a:cxnLst/>
            <a:rect l="l" t="t" r="r" b="b"/>
            <a:pathLst>
              <a:path w="8820997" h="4961811">
                <a:moveTo>
                  <a:pt x="0" y="0"/>
                </a:moveTo>
                <a:lnTo>
                  <a:pt x="8820996" y="0"/>
                </a:lnTo>
                <a:lnTo>
                  <a:pt x="8820996" y="4961811"/>
                </a:lnTo>
                <a:lnTo>
                  <a:pt x="0" y="496181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9324474" y="5374102"/>
            <a:ext cx="8808394" cy="4718710"/>
          </a:xfrm>
          <a:custGeom>
            <a:avLst/>
            <a:gdLst/>
            <a:ahLst/>
            <a:cxnLst/>
            <a:rect l="l" t="t" r="r" b="b"/>
            <a:pathLst>
              <a:path w="8808394" h="4718710">
                <a:moveTo>
                  <a:pt x="0" y="0"/>
                </a:moveTo>
                <a:lnTo>
                  <a:pt x="8808394" y="0"/>
                </a:lnTo>
                <a:lnTo>
                  <a:pt x="8808394" y="4718710"/>
                </a:lnTo>
                <a:lnTo>
                  <a:pt x="0" y="471871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189113" y="789973"/>
            <a:ext cx="8954887" cy="4866998"/>
          </a:xfrm>
          <a:custGeom>
            <a:avLst/>
            <a:gdLst/>
            <a:ahLst/>
            <a:cxnLst/>
            <a:rect l="l" t="t" r="r" b="b"/>
            <a:pathLst>
              <a:path w="8954887" h="4866998">
                <a:moveTo>
                  <a:pt x="0" y="0"/>
                </a:moveTo>
                <a:lnTo>
                  <a:pt x="8954887" y="0"/>
                </a:lnTo>
                <a:lnTo>
                  <a:pt x="8954887" y="4866997"/>
                </a:lnTo>
                <a:lnTo>
                  <a:pt x="0" y="486699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227162" y="-57119"/>
            <a:ext cx="4439394" cy="847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Biotoopverbetering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82906" y="314039"/>
            <a:ext cx="8954887" cy="847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Houtwallen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04413" y="9429871"/>
            <a:ext cx="8954887" cy="66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Vruchtdragende struiken en planten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2030585" y="9429871"/>
            <a:ext cx="8954887" cy="66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Bloemrijke akkerranden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2045333" y="737585"/>
            <a:ext cx="8954887" cy="82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nl-NL" sz="4799" noProof="0" dirty="0">
                <a:solidFill>
                  <a:srgbClr val="E84E0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Bosjes en struiken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1D8C7819-74A3-BEB2-D4A2-3C4E4EEDF024}"/>
              </a:ext>
            </a:extLst>
          </p:cNvPr>
          <p:cNvSpPr/>
          <p:nvPr/>
        </p:nvSpPr>
        <p:spPr>
          <a:xfrm>
            <a:off x="16573882" y="877747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-259213" y="8904064"/>
            <a:ext cx="4550624" cy="1111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nl-NL" sz="64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Onderhoud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72C1887-5B9A-50B5-BB54-B4D4B84E7D4B}"/>
              </a:ext>
            </a:extLst>
          </p:cNvPr>
          <p:cNvSpPr/>
          <p:nvPr/>
        </p:nvSpPr>
        <p:spPr>
          <a:xfrm>
            <a:off x="16611600" y="8768268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212" y="3086100"/>
            <a:ext cx="17735187" cy="6991447"/>
          </a:xfrm>
          <a:custGeom>
            <a:avLst/>
            <a:gdLst/>
            <a:ahLst/>
            <a:cxnLst/>
            <a:rect l="l" t="t" r="r" b="b"/>
            <a:pathLst>
              <a:path w="18843378" h="10624466">
                <a:moveTo>
                  <a:pt x="0" y="0"/>
                </a:moveTo>
                <a:lnTo>
                  <a:pt x="18843378" y="0"/>
                </a:lnTo>
                <a:lnTo>
                  <a:pt x="18843378" y="10624466"/>
                </a:lnTo>
                <a:lnTo>
                  <a:pt x="0" y="1062446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29D32AC-D60C-280D-C9E7-3983A1B8CADB}"/>
              </a:ext>
            </a:extLst>
          </p:cNvPr>
          <p:cNvSpPr/>
          <p:nvPr/>
        </p:nvSpPr>
        <p:spPr>
          <a:xfrm>
            <a:off x="16726124" y="-6145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606B418-D731-F6F3-7F00-3FB7CB7A1564}"/>
              </a:ext>
            </a:extLst>
          </p:cNvPr>
          <p:cNvSpPr txBox="1"/>
          <p:nvPr/>
        </p:nvSpPr>
        <p:spPr>
          <a:xfrm>
            <a:off x="457200" y="195934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chemeClr val="bg1"/>
                </a:solidFill>
                <a:latin typeface="Berthold Block" panose="020B0604020202020204" charset="0"/>
              </a:rPr>
              <a:t>Aanleggen en beheren van natuur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4FC3A8-61E5-9C31-9B9D-470F4071714A}"/>
              </a:ext>
            </a:extLst>
          </p:cNvPr>
          <p:cNvSpPr txBox="1"/>
          <p:nvPr/>
        </p:nvSpPr>
        <p:spPr>
          <a:xfrm>
            <a:off x="685800" y="1376698"/>
            <a:ext cx="1584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Door elk van de lokale jagersverengingen (300) wordt gemiddeld 400 vierkante meter aan bos, akkerranden en singles aangelegd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  <a:latin typeface="Berthold Block" panose="020B0604020202020204" charset="0"/>
              </a:rPr>
              <a:t>Iedere jager besteedt gemiddeld 44 uur aan deze activiteiten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80BA1D-22E3-40FD-75B5-14C9DECB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gras, plant, hemel&#10;&#10;Door AI gegenereerde inhoud is mogelijk onjuist.">
            <a:extLst>
              <a:ext uri="{FF2B5EF4-FFF2-40B4-BE49-F238E27FC236}">
                <a16:creationId xmlns:a16="http://schemas.microsoft.com/office/drawing/2014/main" id="{C64BE4B4-BBC4-EC41-C5F3-6874F60FF2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6757" y="339853"/>
            <a:ext cx="6472015" cy="9695130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BE8899A8-0443-D236-CFC7-02C16553F25E}"/>
              </a:ext>
            </a:extLst>
          </p:cNvPr>
          <p:cNvSpPr/>
          <p:nvPr/>
        </p:nvSpPr>
        <p:spPr>
          <a:xfrm>
            <a:off x="16772507" y="888378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0C56601-C5D6-AD9B-F7CE-D488A5304C12}"/>
              </a:ext>
            </a:extLst>
          </p:cNvPr>
          <p:cNvSpPr txBox="1"/>
          <p:nvPr/>
        </p:nvSpPr>
        <p:spPr>
          <a:xfrm>
            <a:off x="319228" y="230995"/>
            <a:ext cx="8824772" cy="1429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180"/>
              </a:lnSpc>
            </a:pPr>
            <a:r>
              <a:rPr lang="nl-NL" sz="80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Waarom jagen we?</a:t>
            </a:r>
            <a:endParaRPr lang="nl-NL" sz="80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6BF43A8-F534-0272-40F5-07D16E848694}"/>
              </a:ext>
            </a:extLst>
          </p:cNvPr>
          <p:cNvSpPr txBox="1"/>
          <p:nvPr/>
        </p:nvSpPr>
        <p:spPr>
          <a:xfrm>
            <a:off x="688293" y="1660938"/>
            <a:ext cx="11015617" cy="4180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l">
              <a:lnSpc>
                <a:spcPts val="5459"/>
              </a:lnSpc>
              <a:buFont typeface="Arial" panose="020B0604020202020204" pitchFamily="34" charset="0"/>
              <a:buChar char="•"/>
            </a:pPr>
            <a:r>
              <a:rPr lang="nl-NL" sz="3899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Nederland heeft bijna alleen maar kunstmatige natuurgebieden</a:t>
            </a:r>
          </a:p>
          <a:p>
            <a:pPr marL="571500" indent="-571500" algn="l">
              <a:lnSpc>
                <a:spcPts val="5459"/>
              </a:lnSpc>
              <a:buFont typeface="Arial" panose="020B0604020202020204" pitchFamily="34" charset="0"/>
              <a:buChar char="•"/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Klein land met veel mensen en zoveel mogelijk dieren</a:t>
            </a:r>
          </a:p>
          <a:p>
            <a:pPr marL="571500" indent="-571500" algn="l">
              <a:lnSpc>
                <a:spcPts val="5459"/>
              </a:lnSpc>
              <a:buFont typeface="Arial" panose="020B0604020202020204" pitchFamily="34" charset="0"/>
              <a:buChar char="•"/>
            </a:pPr>
            <a:r>
              <a:rPr lang="nl-NL" sz="3899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Niet genoeg ruimte voor alle dieren</a:t>
            </a:r>
          </a:p>
          <a:p>
            <a:pPr marL="571500" indent="-571500" algn="l">
              <a:lnSpc>
                <a:spcPts val="5459"/>
              </a:lnSpc>
              <a:buFont typeface="Arial" panose="020B0604020202020204" pitchFamily="34" charset="0"/>
              <a:buChar char="•"/>
            </a:pPr>
            <a:r>
              <a:rPr lang="nl-NL" sz="3899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Voorkomen van overlast en schade</a:t>
            </a:r>
          </a:p>
          <a:p>
            <a:pPr marL="571500" indent="-571500" algn="l">
              <a:lnSpc>
                <a:spcPts val="5459"/>
              </a:lnSpc>
              <a:buFont typeface="Arial" panose="020B0604020202020204" pitchFamily="34" charset="0"/>
              <a:buChar char="•"/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Dit moet beheerd worden</a:t>
            </a:r>
          </a:p>
        </p:txBody>
      </p:sp>
      <p:pic>
        <p:nvPicPr>
          <p:cNvPr id="8" name="Afbeelding 7" descr="Afbeelding met buitenshuis, zoogdier, boom, plant&#10;&#10;Door AI gegenereerde inhoud is mogelijk onjuist.">
            <a:extLst>
              <a:ext uri="{FF2B5EF4-FFF2-40B4-BE49-F238E27FC236}">
                <a16:creationId xmlns:a16="http://schemas.microsoft.com/office/drawing/2014/main" id="{1FF13B9C-602D-8EE9-BB27-D630FA5F07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293" y="5767782"/>
            <a:ext cx="10272572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53" y="3769816"/>
            <a:ext cx="9130160" cy="708545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463174" y="5877098"/>
            <a:ext cx="2424646" cy="2870889"/>
          </a:xfrm>
          <a:custGeom>
            <a:avLst/>
            <a:gdLst/>
            <a:ahLst/>
            <a:cxnLst/>
            <a:rect l="l" t="t" r="r" b="b"/>
            <a:pathLst>
              <a:path w="2424646" h="2870889">
                <a:moveTo>
                  <a:pt x="0" y="0"/>
                </a:moveTo>
                <a:lnTo>
                  <a:pt x="2424646" y="0"/>
                </a:lnTo>
                <a:lnTo>
                  <a:pt x="2424646" y="2870889"/>
                </a:lnTo>
                <a:lnTo>
                  <a:pt x="0" y="287088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11112083" y="421359"/>
            <a:ext cx="6292253" cy="9444282"/>
          </a:xfrm>
          <a:custGeom>
            <a:avLst/>
            <a:gdLst/>
            <a:ahLst/>
            <a:cxnLst/>
            <a:rect l="l" t="t" r="r" b="b"/>
            <a:pathLst>
              <a:path w="6292253" h="9444282">
                <a:moveTo>
                  <a:pt x="0" y="0"/>
                </a:moveTo>
                <a:lnTo>
                  <a:pt x="6292252" y="0"/>
                </a:lnTo>
                <a:lnTo>
                  <a:pt x="6292252" y="9444282"/>
                </a:lnTo>
                <a:lnTo>
                  <a:pt x="0" y="9444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1083067" y="1715372"/>
            <a:ext cx="960950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In Nederland is er </a:t>
            </a:r>
            <a:r>
              <a:rPr lang="nl-NL" sz="3899" noProof="0" dirty="0">
                <a:solidFill>
                  <a:srgbClr val="E84E0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4,2 miljoen</a:t>
            </a: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 hectare grond (inclusief binnen- en buitenwateren)</a:t>
            </a:r>
          </a:p>
          <a:p>
            <a:pPr algn="l">
              <a:lnSpc>
                <a:spcPts val="5459"/>
              </a:lnSpc>
            </a:pPr>
            <a:endParaRPr lang="nl-NL" sz="38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5459"/>
              </a:lnSpc>
            </a:pPr>
            <a:r>
              <a:rPr lang="nl-NL" sz="3899" noProof="0" dirty="0">
                <a:solidFill>
                  <a:srgbClr val="E84E0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2,5 miljoen</a:t>
            </a:r>
            <a:r>
              <a:rPr lang="nl-NL" sz="38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 hectare hiervan is jachtveld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52970" y="421359"/>
            <a:ext cx="7845054" cy="1068683"/>
            <a:chOff x="0" y="0"/>
            <a:chExt cx="10460072" cy="14249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64886" cy="1424911"/>
            </a:xfrm>
            <a:custGeom>
              <a:avLst/>
              <a:gdLst/>
              <a:ahLst/>
              <a:cxnLst/>
              <a:rect l="l" t="t" r="r" b="b"/>
              <a:pathLst>
                <a:path w="4664886" h="1424911">
                  <a:moveTo>
                    <a:pt x="0" y="0"/>
                  </a:moveTo>
                  <a:lnTo>
                    <a:pt x="4664886" y="0"/>
                  </a:lnTo>
                  <a:lnTo>
                    <a:pt x="4664886" y="1424911"/>
                  </a:lnTo>
                  <a:lnTo>
                    <a:pt x="0" y="1424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8" name="Freeform 8"/>
            <p:cNvSpPr/>
            <p:nvPr/>
          </p:nvSpPr>
          <p:spPr>
            <a:xfrm flipV="1">
              <a:off x="2876884" y="0"/>
              <a:ext cx="4664886" cy="1424911"/>
            </a:xfrm>
            <a:custGeom>
              <a:avLst/>
              <a:gdLst/>
              <a:ahLst/>
              <a:cxnLst/>
              <a:rect l="l" t="t" r="r" b="b"/>
              <a:pathLst>
                <a:path w="4664886" h="1424911">
                  <a:moveTo>
                    <a:pt x="0" y="1424911"/>
                  </a:moveTo>
                  <a:lnTo>
                    <a:pt x="4664886" y="1424911"/>
                  </a:lnTo>
                  <a:lnTo>
                    <a:pt x="4664886" y="0"/>
                  </a:lnTo>
                  <a:lnTo>
                    <a:pt x="0" y="0"/>
                  </a:lnTo>
                  <a:lnTo>
                    <a:pt x="0" y="1424911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Freeform 9"/>
            <p:cNvSpPr/>
            <p:nvPr/>
          </p:nvSpPr>
          <p:spPr>
            <a:xfrm>
              <a:off x="5795186" y="0"/>
              <a:ext cx="4664886" cy="1424911"/>
            </a:xfrm>
            <a:custGeom>
              <a:avLst/>
              <a:gdLst/>
              <a:ahLst/>
              <a:cxnLst/>
              <a:rect l="l" t="t" r="r" b="b"/>
              <a:pathLst>
                <a:path w="4664886" h="1424911">
                  <a:moveTo>
                    <a:pt x="0" y="0"/>
                  </a:moveTo>
                  <a:lnTo>
                    <a:pt x="4664886" y="0"/>
                  </a:lnTo>
                  <a:lnTo>
                    <a:pt x="4664886" y="1424911"/>
                  </a:lnTo>
                  <a:lnTo>
                    <a:pt x="0" y="1424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408639" y="223760"/>
              <a:ext cx="7601376" cy="10094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</a:pPr>
              <a:r>
                <a:rPr lang="nl-NL" sz="4599" noProof="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De jager in Nederland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890415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F809152-B19F-AC83-9BF4-31C51AED7E9C}"/>
              </a:ext>
            </a:extLst>
          </p:cNvPr>
          <p:cNvSpPr txBox="1"/>
          <p:nvPr/>
        </p:nvSpPr>
        <p:spPr>
          <a:xfrm>
            <a:off x="16953347" y="99176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Berthold Block" panose="020B0604020202020204" charset="0"/>
              </a:rPr>
              <a:t>Bron: CBS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ECD7DF-28D5-F0D4-90E8-F69B0D4B4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ACB71309-C0AD-EA13-9914-FF7788CF3A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122885"/>
            <a:ext cx="7467600" cy="497770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1F1D583-DFFA-6C77-F6D1-82793D0D41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2970" y="146471"/>
            <a:ext cx="3289201" cy="627509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EBE12A5-E174-B7AF-A120-A236FF0766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02686" y="5372100"/>
            <a:ext cx="7467600" cy="4792015"/>
          </a:xfrm>
          <a:prstGeom prst="rec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6878555A-844B-5555-40B2-5A9A4C59393D}"/>
              </a:ext>
            </a:extLst>
          </p:cNvPr>
          <p:cNvSpPr/>
          <p:nvPr/>
        </p:nvSpPr>
        <p:spPr>
          <a:xfrm>
            <a:off x="16679014" y="878127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8B6ECE23-7DCC-5448-F389-BDA296E459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714" y="6598487"/>
            <a:ext cx="10151574" cy="3565628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7876CF7-7C6E-A7C8-6175-75D81778FF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909" y="2313709"/>
            <a:ext cx="6764655" cy="4091523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E5EA8DDC-F2F7-7994-70C0-DCD725F71F5F}"/>
              </a:ext>
            </a:extLst>
          </p:cNvPr>
          <p:cNvSpPr txBox="1"/>
          <p:nvPr/>
        </p:nvSpPr>
        <p:spPr>
          <a:xfrm>
            <a:off x="250371" y="1406154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Landelijk jachtseizoen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2B610C2-BFC8-FEF2-C7EF-EEC917115142}"/>
              </a:ext>
            </a:extLst>
          </p:cNvPr>
          <p:cNvSpPr txBox="1"/>
          <p:nvPr/>
        </p:nvSpPr>
        <p:spPr>
          <a:xfrm>
            <a:off x="250371" y="146471"/>
            <a:ext cx="9609505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4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Dieren waarop wordt gejaagd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C3F9D7BA-7D4F-A4A3-C119-44A73AA94167}"/>
              </a:ext>
            </a:extLst>
          </p:cNvPr>
          <p:cNvSpPr txBox="1"/>
          <p:nvPr/>
        </p:nvSpPr>
        <p:spPr>
          <a:xfrm>
            <a:off x="5787047" y="2295944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Konijn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9DEA2111-F13F-CFCB-1B6E-D39F6C5AEBCF}"/>
              </a:ext>
            </a:extLst>
          </p:cNvPr>
          <p:cNvSpPr txBox="1"/>
          <p:nvPr/>
        </p:nvSpPr>
        <p:spPr>
          <a:xfrm>
            <a:off x="7206079" y="5652531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Houtduif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18719CDF-8176-7DFD-E73F-0FFAED0E455B}"/>
              </a:ext>
            </a:extLst>
          </p:cNvPr>
          <p:cNvSpPr txBox="1"/>
          <p:nvPr/>
        </p:nvSpPr>
        <p:spPr>
          <a:xfrm>
            <a:off x="16535400" y="220209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Fazant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FC1289DC-F13D-F8DB-EB70-1F2E2BA6A396}"/>
              </a:ext>
            </a:extLst>
          </p:cNvPr>
          <p:cNvSpPr txBox="1"/>
          <p:nvPr/>
        </p:nvSpPr>
        <p:spPr>
          <a:xfrm>
            <a:off x="488748" y="6585318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Haas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2988DC17-F086-416A-52F1-097C8E43FF19}"/>
              </a:ext>
            </a:extLst>
          </p:cNvPr>
          <p:cNvSpPr txBox="1"/>
          <p:nvPr/>
        </p:nvSpPr>
        <p:spPr>
          <a:xfrm>
            <a:off x="10855718" y="5336739"/>
            <a:ext cx="9609505" cy="63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Wilde eend</a:t>
            </a:r>
          </a:p>
        </p:txBody>
      </p:sp>
    </p:spTree>
    <p:extLst>
      <p:ext uri="{BB962C8B-B14F-4D97-AF65-F5344CB8AC3E}">
        <p14:creationId xmlns:p14="http://schemas.microsoft.com/office/powerpoint/2010/main" val="24279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C95A2-9129-0D13-C34D-EBC018B3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8B8779A-C68F-A414-625D-6B6AC12116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1632" y="4034086"/>
            <a:ext cx="3367299" cy="599156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6D9869B-8F3D-A057-76A0-1288FEBEAF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06200" y="156706"/>
            <a:ext cx="6433457" cy="37361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CE34425-CFCD-0E67-659C-37EFCC7D3D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0779" y="156676"/>
            <a:ext cx="6137642" cy="373619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439ECB3-1B29-733A-B047-71D1E94FE6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6007" y="4034086"/>
            <a:ext cx="3451728" cy="598170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74D4B3D-4D78-BC19-90F6-7EC3D4716E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64" y="788541"/>
            <a:ext cx="4659536" cy="310432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38874D3-32C2-6A7A-6AD2-440E07AC8D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06200" y="4017757"/>
            <a:ext cx="6433457" cy="594413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A89C69-34E6-B1FF-135D-5A1576858A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41571" y="5040898"/>
            <a:ext cx="5981700" cy="3987800"/>
          </a:xfrm>
          <a:prstGeom prst="rect">
            <a:avLst/>
          </a:prstGeom>
        </p:spPr>
      </p:pic>
      <p:sp>
        <p:nvSpPr>
          <p:cNvPr id="11" name="Freeform 11">
            <a:extLst>
              <a:ext uri="{FF2B5EF4-FFF2-40B4-BE49-F238E27FC236}">
                <a16:creationId xmlns:a16="http://schemas.microsoft.com/office/drawing/2014/main" id="{93E657D7-657B-22AB-7BF2-56088DD87F47}"/>
              </a:ext>
            </a:extLst>
          </p:cNvPr>
          <p:cNvSpPr/>
          <p:nvPr/>
        </p:nvSpPr>
        <p:spPr>
          <a:xfrm>
            <a:off x="16762995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749A086-B8A7-3CBC-3861-8B2AE0DB1778}"/>
              </a:ext>
            </a:extLst>
          </p:cNvPr>
          <p:cNvSpPr txBox="1"/>
          <p:nvPr/>
        </p:nvSpPr>
        <p:spPr>
          <a:xfrm>
            <a:off x="259007" y="245023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Beheer en schadebestrijding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B80AE0FE-12CA-B199-1DCA-44850998D9D9}"/>
              </a:ext>
            </a:extLst>
          </p:cNvPr>
          <p:cNvSpPr txBox="1"/>
          <p:nvPr/>
        </p:nvSpPr>
        <p:spPr>
          <a:xfrm>
            <a:off x="348343" y="9549534"/>
            <a:ext cx="25146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Grauwe gans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7806E46D-0624-C28C-7F7F-917BD325C6FB}"/>
              </a:ext>
            </a:extLst>
          </p:cNvPr>
          <p:cNvSpPr txBox="1"/>
          <p:nvPr/>
        </p:nvSpPr>
        <p:spPr>
          <a:xfrm>
            <a:off x="356026" y="3415585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</a:t>
            </a:r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randgans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5C18EC1E-9FC4-5A64-20D5-AA9FCDEA374C}"/>
              </a:ext>
            </a:extLst>
          </p:cNvPr>
          <p:cNvSpPr txBox="1"/>
          <p:nvPr/>
        </p:nvSpPr>
        <p:spPr>
          <a:xfrm>
            <a:off x="16535400" y="9492502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K</a:t>
            </a:r>
            <a:r>
              <a:rPr lang="nl-NL" sz="3200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olgans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4FA5C242-3E1B-7626-7FDB-FCB1CB67F779}"/>
              </a:ext>
            </a:extLst>
          </p:cNvPr>
          <p:cNvSpPr txBox="1"/>
          <p:nvPr/>
        </p:nvSpPr>
        <p:spPr>
          <a:xfrm>
            <a:off x="16569106" y="3400424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Damhert 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EA7C48EA-70E7-A500-3B62-3B334C0AAEEE}"/>
              </a:ext>
            </a:extLst>
          </p:cNvPr>
          <p:cNvSpPr txBox="1"/>
          <p:nvPr/>
        </p:nvSpPr>
        <p:spPr>
          <a:xfrm>
            <a:off x="9965531" y="9502190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Edelhert</a:t>
            </a: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C587D3A0-FA1D-86DB-4186-18539127E295}"/>
              </a:ext>
            </a:extLst>
          </p:cNvPr>
          <p:cNvSpPr txBox="1"/>
          <p:nvPr/>
        </p:nvSpPr>
        <p:spPr>
          <a:xfrm>
            <a:off x="5356721" y="3352078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</a:t>
            </a:r>
            <a:r>
              <a:rPr lang="nl-NL" sz="3200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ildzwijn</a:t>
            </a:r>
            <a:endParaRPr lang="nl-NL" sz="32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BE830A37-E60C-4B56-AECD-E0A147FE43F1}"/>
              </a:ext>
            </a:extLst>
          </p:cNvPr>
          <p:cNvSpPr txBox="1"/>
          <p:nvPr/>
        </p:nvSpPr>
        <p:spPr>
          <a:xfrm>
            <a:off x="6934201" y="9516704"/>
            <a:ext cx="9609505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l-NL" sz="32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Ree</a:t>
            </a:r>
          </a:p>
        </p:txBody>
      </p:sp>
    </p:spTree>
    <p:extLst>
      <p:ext uri="{BB962C8B-B14F-4D97-AF65-F5344CB8AC3E}">
        <p14:creationId xmlns:p14="http://schemas.microsoft.com/office/powerpoint/2010/main" val="367917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44D604-47B8-14A9-1CA6-0A6CEDD18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78AC9862-4F7A-E231-C688-901D371F9C54}"/>
              </a:ext>
            </a:extLst>
          </p:cNvPr>
          <p:cNvSpPr txBox="1"/>
          <p:nvPr/>
        </p:nvSpPr>
        <p:spPr>
          <a:xfrm>
            <a:off x="457200" y="421359"/>
            <a:ext cx="9609505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nl-NL" sz="48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Op welke dieren wordt er gejaagd?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9F9C4D3-1384-F3E6-EDE6-3C8EAC8E5C3D}"/>
              </a:ext>
            </a:extLst>
          </p:cNvPr>
          <p:cNvSpPr/>
          <p:nvPr/>
        </p:nvSpPr>
        <p:spPr>
          <a:xfrm>
            <a:off x="0" y="890415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9F1F4B-6B42-4890-D407-40838A7B8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28" y="2019300"/>
            <a:ext cx="1742640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4011930"/>
            <a:ext cx="8743950" cy="5246370"/>
            <a:chOff x="0" y="0"/>
            <a:chExt cx="6350000" cy="381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146427" y="257811"/>
            <a:ext cx="3555338" cy="1868168"/>
          </a:xfrm>
          <a:custGeom>
            <a:avLst/>
            <a:gdLst/>
            <a:ahLst/>
            <a:cxnLst/>
            <a:rect l="l" t="t" r="r" b="b"/>
            <a:pathLst>
              <a:path w="3555338" h="1868168">
                <a:moveTo>
                  <a:pt x="0" y="0"/>
                </a:moveTo>
                <a:lnTo>
                  <a:pt x="3555337" y="0"/>
                </a:lnTo>
                <a:lnTo>
                  <a:pt x="3555337" y="1868168"/>
                </a:lnTo>
                <a:lnTo>
                  <a:pt x="0" y="18681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5" name="Group 5"/>
          <p:cNvGrpSpPr/>
          <p:nvPr/>
        </p:nvGrpSpPr>
        <p:grpSpPr>
          <a:xfrm>
            <a:off x="146427" y="189691"/>
            <a:ext cx="8367609" cy="9907619"/>
            <a:chOff x="0" y="0"/>
            <a:chExt cx="11156812" cy="132101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56812" cy="13210158"/>
            </a:xfrm>
            <a:custGeom>
              <a:avLst/>
              <a:gdLst/>
              <a:ahLst/>
              <a:cxnLst/>
              <a:rect l="l" t="t" r="r" b="b"/>
              <a:pathLst>
                <a:path w="11156812" h="13210158">
                  <a:moveTo>
                    <a:pt x="0" y="0"/>
                  </a:moveTo>
                  <a:lnTo>
                    <a:pt x="11156812" y="0"/>
                  </a:lnTo>
                  <a:lnTo>
                    <a:pt x="11156812" y="13210158"/>
                  </a:lnTo>
                  <a:lnTo>
                    <a:pt x="0" y="13210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8948765" y="2715886"/>
              <a:ext cx="1197501" cy="1032026"/>
              <a:chOff x="-100925" y="0"/>
              <a:chExt cx="943124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-100925" y="52387"/>
                <a:ext cx="943124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1.257</a:t>
                </a: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9058799" y="1118679"/>
              <a:ext cx="1130511" cy="1032026"/>
              <a:chOff x="-14264" y="0"/>
              <a:chExt cx="890364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-14264" y="30586"/>
                <a:ext cx="890364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1.000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6766524" y="1683860"/>
              <a:ext cx="1324776" cy="1032026"/>
              <a:chOff x="-114718" y="0"/>
              <a:chExt cx="1043363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-114718" y="34218"/>
                <a:ext cx="1043363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1.600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170563" y="4612410"/>
              <a:ext cx="875654" cy="875654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900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8503136" y="5282579"/>
              <a:ext cx="1196757" cy="1032026"/>
              <a:chOff x="-45491" y="0"/>
              <a:chExt cx="942538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-45491" y="52387"/>
                <a:ext cx="942538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3.490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7218145" y="6314605"/>
              <a:ext cx="1130511" cy="1032026"/>
              <a:chOff x="-38783" y="0"/>
              <a:chExt cx="890364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-38783" y="64530"/>
                <a:ext cx="890364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5.900</a:t>
                </a: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4839720" y="6314605"/>
              <a:ext cx="1130511" cy="1032026"/>
              <a:chOff x="-48743" y="0"/>
              <a:chExt cx="890364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-48743" y="52387"/>
                <a:ext cx="890364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1.500</a:t>
                </a: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833374" y="3580384"/>
              <a:ext cx="1197501" cy="1032026"/>
              <a:chOff x="-28518" y="0"/>
              <a:chExt cx="943124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-28518" y="52387"/>
                <a:ext cx="943124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3.900</a:t>
                </a: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93930" y="6453237"/>
              <a:ext cx="1130511" cy="1032026"/>
              <a:chOff x="0" y="0"/>
              <a:chExt cx="890364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27222"/>
                <a:ext cx="890364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2.475</a:t>
                </a: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643813" y="8499550"/>
              <a:ext cx="1252941" cy="1032026"/>
              <a:chOff x="-86994" y="0"/>
              <a:chExt cx="986787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-86994" y="56800"/>
                <a:ext cx="986787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3.200</a:t>
                </a: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7012892" y="10067710"/>
              <a:ext cx="1130511" cy="1032026"/>
              <a:chOff x="-26246" y="0"/>
              <a:chExt cx="890364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-26246" y="52387"/>
                <a:ext cx="890364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1.800</a:t>
                </a: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61735" y="9035684"/>
              <a:ext cx="1252941" cy="1032026"/>
              <a:chOff x="-75360" y="0"/>
              <a:chExt cx="986787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-75360" y="52387"/>
                <a:ext cx="986787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1.270</a:t>
                </a:r>
              </a:p>
            </p:txBody>
          </p:sp>
        </p:grpSp>
      </p:grpSp>
      <p:sp>
        <p:nvSpPr>
          <p:cNvPr id="43" name="TextBox 43"/>
          <p:cNvSpPr txBox="1"/>
          <p:nvPr/>
        </p:nvSpPr>
        <p:spPr>
          <a:xfrm>
            <a:off x="9144000" y="692863"/>
            <a:ext cx="8419897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 algn="l">
              <a:lnSpc>
                <a:spcPts val="4899"/>
              </a:lnSpc>
              <a:spcBef>
                <a:spcPct val="0"/>
              </a:spcBef>
              <a:buFont typeface="Arial"/>
              <a:buChar char="•"/>
            </a:pPr>
            <a:r>
              <a:rPr lang="nl-NL" sz="34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Ca. 28.000  jachtaktehouders in Nederland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144000" y="1313576"/>
            <a:ext cx="7806658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spcBef>
                <a:spcPct val="0"/>
              </a:spcBef>
              <a:buFont typeface="Arial"/>
              <a:buChar char="•"/>
            </a:pPr>
            <a:r>
              <a:rPr lang="nl-NL" sz="35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21.500 lid van de Jagersvereniging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144000" y="1943814"/>
            <a:ext cx="7723380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spcBef>
                <a:spcPct val="0"/>
              </a:spcBef>
              <a:buFont typeface="Arial"/>
              <a:buChar char="•"/>
            </a:pPr>
            <a:r>
              <a:rPr lang="nl-NL" sz="35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De Jagersvereniging vertegenwoordigt ruim 75% van de jagers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8492" y="258763"/>
            <a:ext cx="3151207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Aantal jachtaktehouders per provincie</a:t>
            </a:r>
          </a:p>
        </p:txBody>
      </p:sp>
      <p:sp>
        <p:nvSpPr>
          <p:cNvPr id="47" name="Freeform 47"/>
          <p:cNvSpPr/>
          <p:nvPr/>
        </p:nvSpPr>
        <p:spPr>
          <a:xfrm>
            <a:off x="0" y="890415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427" y="257811"/>
            <a:ext cx="3555338" cy="1868168"/>
          </a:xfrm>
          <a:custGeom>
            <a:avLst/>
            <a:gdLst/>
            <a:ahLst/>
            <a:cxnLst/>
            <a:rect l="l" t="t" r="r" b="b"/>
            <a:pathLst>
              <a:path w="3555338" h="1868168">
                <a:moveTo>
                  <a:pt x="0" y="0"/>
                </a:moveTo>
                <a:lnTo>
                  <a:pt x="3555337" y="0"/>
                </a:lnTo>
                <a:lnTo>
                  <a:pt x="3555337" y="1868168"/>
                </a:lnTo>
                <a:lnTo>
                  <a:pt x="0" y="18681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46427" y="189691"/>
            <a:ext cx="8367609" cy="9907619"/>
            <a:chOff x="0" y="0"/>
            <a:chExt cx="11156812" cy="132101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56812" cy="13210158"/>
            </a:xfrm>
            <a:custGeom>
              <a:avLst/>
              <a:gdLst/>
              <a:ahLst/>
              <a:cxnLst/>
              <a:rect l="l" t="t" r="r" b="b"/>
              <a:pathLst>
                <a:path w="11156812" h="13210158">
                  <a:moveTo>
                    <a:pt x="0" y="0"/>
                  </a:moveTo>
                  <a:lnTo>
                    <a:pt x="11156812" y="0"/>
                  </a:lnTo>
                  <a:lnTo>
                    <a:pt x="11156812" y="13210158"/>
                  </a:lnTo>
                  <a:lnTo>
                    <a:pt x="0" y="13210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9076911" y="2715886"/>
              <a:ext cx="1032026" cy="1032026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20</a:t>
                </a: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9076911" y="1118679"/>
              <a:ext cx="1032026" cy="1032026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16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6912183" y="1683860"/>
              <a:ext cx="1032026" cy="1032026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27</a:t>
                </a: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6170563" y="4612410"/>
              <a:ext cx="875654" cy="875654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3</a:t>
                </a: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8560897" y="5282579"/>
              <a:ext cx="1032026" cy="1032026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32</a:t>
                </a: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7267388" y="6314605"/>
              <a:ext cx="1032026" cy="1032026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46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901610" y="6314605"/>
              <a:ext cx="1032026" cy="1032026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9</a:t>
                </a: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3869584" y="3580384"/>
              <a:ext cx="1032026" cy="1032026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21</a:t>
                </a: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2993930" y="6453237"/>
              <a:ext cx="1032026" cy="1032026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14</a:t>
                </a: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754271" y="8499550"/>
              <a:ext cx="1032026" cy="1032026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43</a:t>
                </a: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557421" y="9035684"/>
              <a:ext cx="1032026" cy="1032026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4E0F"/>
              </a:solidFill>
            </p:spPr>
            <p:txBody>
              <a:bodyPr/>
              <a:lstStyle/>
              <a:p>
                <a:endParaRPr lang="nl-NL" noProof="0" dirty="0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nl-NL" sz="1899" noProof="0" dirty="0">
                    <a:solidFill>
                      <a:srgbClr val="FFFFFF"/>
                    </a:solidFill>
                    <a:latin typeface="Berthold Block"/>
                    <a:ea typeface="Berthold Block"/>
                    <a:cs typeface="Berthold Block"/>
                    <a:sym typeface="Berthold Block"/>
                  </a:rPr>
                  <a:t>11</a:t>
                </a:r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>
            <a:off x="5408166" y="7680401"/>
            <a:ext cx="774020" cy="77402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nl-NL" sz="1899" noProof="0" dirty="0">
                  <a:solidFill>
                    <a:srgbClr val="FFFFFF"/>
                  </a:solidFill>
                  <a:latin typeface="Berthold Block"/>
                  <a:ea typeface="Berthold Block"/>
                  <a:cs typeface="Berthold Block"/>
                  <a:sym typeface="Berthold Block"/>
                </a:rPr>
                <a:t>34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0" y="890415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2" name="TextBox 42"/>
          <p:cNvSpPr txBox="1"/>
          <p:nvPr/>
        </p:nvSpPr>
        <p:spPr>
          <a:xfrm>
            <a:off x="9635736" y="867410"/>
            <a:ext cx="8171684" cy="857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Er zijn </a:t>
            </a:r>
            <a:r>
              <a:rPr lang="nl-NL" sz="3399" noProof="0" dirty="0">
                <a:solidFill>
                  <a:srgbClr val="E84E0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280 </a:t>
            </a: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wildbeheereenheden (</a:t>
            </a:r>
            <a:r>
              <a:rPr lang="nl-NL" sz="3399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WBE's</a:t>
            </a: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) in Nederland.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Hiervan zijn </a:t>
            </a:r>
            <a:r>
              <a:rPr lang="nl-NL" sz="3399" noProof="0" dirty="0">
                <a:solidFill>
                  <a:srgbClr val="E84E0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275</a:t>
            </a: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 aangesloten bij De Jagersvereniging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In elke WBE is er </a:t>
            </a:r>
            <a:r>
              <a:rPr lang="nl-NL" sz="3399" noProof="0" dirty="0">
                <a:solidFill>
                  <a:srgbClr val="E84E0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500 uur</a:t>
            </a: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 aan tellingen en monitoring</a:t>
            </a:r>
          </a:p>
          <a:p>
            <a:pPr algn="l">
              <a:lnSpc>
                <a:spcPts val="4759"/>
              </a:lnSpc>
            </a:pPr>
            <a:endParaRPr lang="nl-NL" sz="3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4759"/>
              </a:lnSpc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Jagers in Nederland: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investeren gem. </a:t>
            </a:r>
            <a:r>
              <a:rPr lang="nl-NL" sz="3399" noProof="0" dirty="0">
                <a:solidFill>
                  <a:srgbClr val="E84E0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480 uur</a:t>
            </a: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 in het voorkomen van schade.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besteden</a:t>
            </a:r>
            <a:r>
              <a:rPr lang="nl-NL" sz="3399" noProof="0" dirty="0">
                <a:solidFill>
                  <a:srgbClr val="E84E0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 350.000 uur</a:t>
            </a:r>
            <a:r>
              <a:rPr lang="nl-NL" sz="3399" noProof="0" dirty="0">
                <a:solidFill>
                  <a:srgbClr val="B7CD94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 </a:t>
            </a: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aan voorkomen van aanrijdingen</a:t>
            </a:r>
          </a:p>
          <a:p>
            <a:pPr algn="l">
              <a:lnSpc>
                <a:spcPts val="4759"/>
              </a:lnSpc>
            </a:pPr>
            <a:endParaRPr lang="nl-NL" sz="3399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algn="l">
              <a:lnSpc>
                <a:spcPts val="4759"/>
              </a:lnSpc>
            </a:pPr>
            <a:r>
              <a:rPr lang="nl-NL" sz="33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16874" y="613410"/>
            <a:ext cx="2814444" cy="1112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Aantal </a:t>
            </a:r>
            <a:r>
              <a:rPr lang="nl-NL" sz="3200" noProof="0" dirty="0" err="1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WBE's</a:t>
            </a:r>
            <a:r>
              <a:rPr lang="nl-NL" sz="32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 per provincie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4432" y="171449"/>
            <a:ext cx="15813568" cy="9944101"/>
          </a:xfrm>
          <a:custGeom>
            <a:avLst/>
            <a:gdLst/>
            <a:ahLst/>
            <a:cxnLst/>
            <a:rect l="l" t="t" r="r" b="b"/>
            <a:pathLst>
              <a:path w="15813568" h="11860176">
                <a:moveTo>
                  <a:pt x="0" y="0"/>
                </a:moveTo>
                <a:lnTo>
                  <a:pt x="15813568" y="0"/>
                </a:lnTo>
                <a:lnTo>
                  <a:pt x="15813568" y="11860176"/>
                </a:lnTo>
                <a:lnTo>
                  <a:pt x="0" y="1186017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6186" b="-3082"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0" y="8670298"/>
            <a:ext cx="1782905" cy="1616702"/>
          </a:xfrm>
          <a:custGeom>
            <a:avLst/>
            <a:gdLst/>
            <a:ahLst/>
            <a:cxnLst/>
            <a:rect l="l" t="t" r="r" b="b"/>
            <a:pathLst>
              <a:path w="1782905" h="1616702">
                <a:moveTo>
                  <a:pt x="0" y="0"/>
                </a:moveTo>
                <a:lnTo>
                  <a:pt x="1782905" y="0"/>
                </a:lnTo>
                <a:lnTo>
                  <a:pt x="1782905" y="1616702"/>
                </a:lnTo>
                <a:lnTo>
                  <a:pt x="0" y="1616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FC11173-C943-84D8-E9E3-4408B83582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0"/>
            <a:ext cx="18991385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2514600" y="9392101"/>
            <a:ext cx="8577051" cy="965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11500" noProof="0" dirty="0">
                <a:solidFill>
                  <a:schemeClr val="bg1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QUIZ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891919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028700" y="1891919"/>
            <a:ext cx="8558803" cy="8137906"/>
          </a:xfrm>
          <a:custGeom>
            <a:avLst/>
            <a:gdLst/>
            <a:ahLst/>
            <a:cxnLst/>
            <a:rect l="l" t="t" r="r" b="b"/>
            <a:pathLst>
              <a:path w="8558803" h="8137906">
                <a:moveTo>
                  <a:pt x="0" y="0"/>
                </a:moveTo>
                <a:lnTo>
                  <a:pt x="8558803" y="0"/>
                </a:lnTo>
                <a:lnTo>
                  <a:pt x="8558803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800600" y="671924"/>
            <a:ext cx="914003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6000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gans is de grauwe gans?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0662C3AF-AA05-2328-85DA-0CCE4A095D71}"/>
              </a:ext>
            </a:extLst>
          </p:cNvPr>
          <p:cNvSpPr/>
          <p:nvPr/>
        </p:nvSpPr>
        <p:spPr>
          <a:xfrm>
            <a:off x="4374816" y="1120394"/>
            <a:ext cx="9066230" cy="8137906"/>
          </a:xfrm>
          <a:custGeom>
            <a:avLst/>
            <a:gdLst/>
            <a:ahLst/>
            <a:cxnLst/>
            <a:rect l="l" t="t" r="r" b="b"/>
            <a:pathLst>
              <a:path w="9066230" h="8137906">
                <a:moveTo>
                  <a:pt x="0" y="0"/>
                </a:moveTo>
                <a:lnTo>
                  <a:pt x="9066230" y="0"/>
                </a:lnTo>
                <a:lnTo>
                  <a:pt x="9066230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8351CFF7-7BFC-9261-9D2E-25CA55287B2F}"/>
              </a:ext>
            </a:extLst>
          </p:cNvPr>
          <p:cNvSpPr/>
          <p:nvPr/>
        </p:nvSpPr>
        <p:spPr>
          <a:xfrm>
            <a:off x="304652" y="209738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31CC0E68-E161-1F4F-0FBF-A12124D0C015}"/>
              </a:ext>
            </a:extLst>
          </p:cNvPr>
          <p:cNvSpPr/>
          <p:nvPr/>
        </p:nvSpPr>
        <p:spPr>
          <a:xfrm>
            <a:off x="13758042" y="1306184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86310ABC-4C0A-36E3-BBE6-256821B36AE2}"/>
              </a:ext>
            </a:extLst>
          </p:cNvPr>
          <p:cNvSpPr/>
          <p:nvPr/>
        </p:nvSpPr>
        <p:spPr>
          <a:xfrm>
            <a:off x="304652" y="7698021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224C0C13-5460-EAA9-1D68-0D88FA1710DD}"/>
              </a:ext>
            </a:extLst>
          </p:cNvPr>
          <p:cNvSpPr/>
          <p:nvPr/>
        </p:nvSpPr>
        <p:spPr>
          <a:xfrm rot="6336411" flipV="1">
            <a:off x="3997158" y="688199"/>
            <a:ext cx="2402791" cy="3830536"/>
          </a:xfrm>
          <a:custGeom>
            <a:avLst/>
            <a:gdLst/>
            <a:ahLst/>
            <a:cxnLst/>
            <a:rect l="l" t="t" r="r" b="b"/>
            <a:pathLst>
              <a:path w="2402791" h="3830536">
                <a:moveTo>
                  <a:pt x="0" y="3830536"/>
                </a:moveTo>
                <a:lnTo>
                  <a:pt x="2402791" y="3830536"/>
                </a:lnTo>
                <a:lnTo>
                  <a:pt x="2402791" y="0"/>
                </a:lnTo>
                <a:lnTo>
                  <a:pt x="0" y="0"/>
                </a:lnTo>
                <a:lnTo>
                  <a:pt x="0" y="383053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3D334AC0-652D-AE58-3608-35F1AD948D8A}"/>
              </a:ext>
            </a:extLst>
          </p:cNvPr>
          <p:cNvSpPr/>
          <p:nvPr/>
        </p:nvSpPr>
        <p:spPr>
          <a:xfrm rot="-186362">
            <a:off x="3828445" y="7246776"/>
            <a:ext cx="5302712" cy="1071312"/>
          </a:xfrm>
          <a:custGeom>
            <a:avLst/>
            <a:gdLst/>
            <a:ahLst/>
            <a:cxnLst/>
            <a:rect l="l" t="t" r="r" b="b"/>
            <a:pathLst>
              <a:path w="5302712" h="1071312">
                <a:moveTo>
                  <a:pt x="0" y="0"/>
                </a:moveTo>
                <a:lnTo>
                  <a:pt x="5302712" y="0"/>
                </a:lnTo>
                <a:lnTo>
                  <a:pt x="5302712" y="1071312"/>
                </a:lnTo>
                <a:lnTo>
                  <a:pt x="0" y="10713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D5AB6413-7371-723A-2713-945BCEF65371}"/>
              </a:ext>
            </a:extLst>
          </p:cNvPr>
          <p:cNvSpPr/>
          <p:nvPr/>
        </p:nvSpPr>
        <p:spPr>
          <a:xfrm rot="-2700000" flipH="1">
            <a:off x="10019452" y="1070635"/>
            <a:ext cx="3529445" cy="2053495"/>
          </a:xfrm>
          <a:custGeom>
            <a:avLst/>
            <a:gdLst/>
            <a:ahLst/>
            <a:cxnLst/>
            <a:rect l="l" t="t" r="r" b="b"/>
            <a:pathLst>
              <a:path w="3529445" h="2053495">
                <a:moveTo>
                  <a:pt x="3529445" y="0"/>
                </a:moveTo>
                <a:lnTo>
                  <a:pt x="0" y="0"/>
                </a:lnTo>
                <a:lnTo>
                  <a:pt x="0" y="2053496"/>
                </a:lnTo>
                <a:lnTo>
                  <a:pt x="3529445" y="2053496"/>
                </a:lnTo>
                <a:lnTo>
                  <a:pt x="352944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EF0001C5-08D4-50BD-E4EB-7D84C593EE88}"/>
              </a:ext>
            </a:extLst>
          </p:cNvPr>
          <p:cNvSpPr txBox="1"/>
          <p:nvPr/>
        </p:nvSpPr>
        <p:spPr>
          <a:xfrm>
            <a:off x="304652" y="2317717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Zware bouw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C878C55F-B7C7-60DF-099D-C77544D38EEF}"/>
              </a:ext>
            </a:extLst>
          </p:cNvPr>
          <p:cNvSpPr txBox="1"/>
          <p:nvPr/>
        </p:nvSpPr>
        <p:spPr>
          <a:xfrm>
            <a:off x="13758042" y="1526518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 err="1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Oranje-roze</a:t>
            </a: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 snavel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2ABE40BC-543F-9B40-4A64-237A4D71116E}"/>
              </a:ext>
            </a:extLst>
          </p:cNvPr>
          <p:cNvSpPr txBox="1"/>
          <p:nvPr/>
        </p:nvSpPr>
        <p:spPr>
          <a:xfrm>
            <a:off x="304652" y="7946613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Egaal grijze buik 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5F5B7C92-523E-49D6-6A16-DF708FA3F51C}"/>
              </a:ext>
            </a:extLst>
          </p:cNvPr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4B4BF802-7523-9563-CE75-4C2C747A2917}"/>
              </a:ext>
            </a:extLst>
          </p:cNvPr>
          <p:cNvSpPr/>
          <p:nvPr/>
        </p:nvSpPr>
        <p:spPr>
          <a:xfrm>
            <a:off x="0" y="890415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29" name="Group 7">
            <a:extLst>
              <a:ext uri="{FF2B5EF4-FFF2-40B4-BE49-F238E27FC236}">
                <a16:creationId xmlns:a16="http://schemas.microsoft.com/office/drawing/2014/main" id="{5CF96603-0FC1-AE95-8F3F-779593C040B2}"/>
              </a:ext>
            </a:extLst>
          </p:cNvPr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90863BCE-E53B-9073-95F8-99EE0FC37A3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1873F1F0-E2ED-5CA9-67AD-7CD0D16AD2C5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32" name="Freeform 3">
            <a:extLst>
              <a:ext uri="{FF2B5EF4-FFF2-40B4-BE49-F238E27FC236}">
                <a16:creationId xmlns:a16="http://schemas.microsoft.com/office/drawing/2014/main" id="{C98E54CC-318A-526D-D6A4-738227C746CD}"/>
              </a:ext>
            </a:extLst>
          </p:cNvPr>
          <p:cNvSpPr/>
          <p:nvPr/>
        </p:nvSpPr>
        <p:spPr>
          <a:xfrm>
            <a:off x="14012545" y="5416802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F3CD9B14-8162-13A4-27CC-8F65C6958C31}"/>
              </a:ext>
            </a:extLst>
          </p:cNvPr>
          <p:cNvSpPr txBox="1"/>
          <p:nvPr/>
        </p:nvSpPr>
        <p:spPr>
          <a:xfrm>
            <a:off x="14000255" y="5681840"/>
            <a:ext cx="349866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3-4 kilogram</a:t>
            </a:r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6385B438-FD0B-634E-0034-205F67C11B06}"/>
              </a:ext>
            </a:extLst>
          </p:cNvPr>
          <p:cNvSpPr/>
          <p:nvPr/>
        </p:nvSpPr>
        <p:spPr>
          <a:xfrm rot="14180231" flipV="1">
            <a:off x="13006041" y="5551788"/>
            <a:ext cx="2638438" cy="4321417"/>
          </a:xfrm>
          <a:custGeom>
            <a:avLst/>
            <a:gdLst/>
            <a:ahLst/>
            <a:cxnLst/>
            <a:rect l="l" t="t" r="r" b="b"/>
            <a:pathLst>
              <a:path w="2402791" h="3830536">
                <a:moveTo>
                  <a:pt x="0" y="3830536"/>
                </a:moveTo>
                <a:lnTo>
                  <a:pt x="2402791" y="3830536"/>
                </a:lnTo>
                <a:lnTo>
                  <a:pt x="2402791" y="0"/>
                </a:lnTo>
                <a:lnTo>
                  <a:pt x="0" y="0"/>
                </a:lnTo>
                <a:lnTo>
                  <a:pt x="0" y="3830536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7F77A09F-6625-A21C-EC71-335952896641}"/>
              </a:ext>
            </a:extLst>
          </p:cNvPr>
          <p:cNvSpPr/>
          <p:nvPr/>
        </p:nvSpPr>
        <p:spPr>
          <a:xfrm>
            <a:off x="219838" y="4395925"/>
            <a:ext cx="3498665" cy="1586844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9C016695-6F81-BFD6-62A4-799CF17D4BAF}"/>
              </a:ext>
            </a:extLst>
          </p:cNvPr>
          <p:cNvSpPr txBox="1"/>
          <p:nvPr/>
        </p:nvSpPr>
        <p:spPr>
          <a:xfrm>
            <a:off x="255616" y="4616510"/>
            <a:ext cx="349866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nl-NL" sz="360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Winter: 2.500.000</a:t>
            </a:r>
          </a:p>
          <a:p>
            <a:pPr algn="ctr">
              <a:lnSpc>
                <a:spcPts val="4200"/>
              </a:lnSpc>
            </a:pPr>
            <a:r>
              <a:rPr lang="nl-NL" sz="3600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Zomer: 630.000</a:t>
            </a:r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F2098883-2429-55B6-0BFA-A49D81D86A07}"/>
              </a:ext>
            </a:extLst>
          </p:cNvPr>
          <p:cNvSpPr/>
          <p:nvPr/>
        </p:nvSpPr>
        <p:spPr>
          <a:xfrm rot="20942505" flipV="1">
            <a:off x="2578082" y="5446945"/>
            <a:ext cx="2669394" cy="1821542"/>
          </a:xfrm>
          <a:custGeom>
            <a:avLst/>
            <a:gdLst/>
            <a:ahLst/>
            <a:cxnLst/>
            <a:rect l="l" t="t" r="r" b="b"/>
            <a:pathLst>
              <a:path w="3529445" h="2053495">
                <a:moveTo>
                  <a:pt x="3529445" y="0"/>
                </a:moveTo>
                <a:lnTo>
                  <a:pt x="0" y="0"/>
                </a:lnTo>
                <a:lnTo>
                  <a:pt x="0" y="2053496"/>
                </a:lnTo>
                <a:lnTo>
                  <a:pt x="3529445" y="2053496"/>
                </a:lnTo>
                <a:lnTo>
                  <a:pt x="352944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45AE85-65A5-3DDF-8D9D-331A16397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550FF94-8C0B-5A8D-6909-136ED7726BB0}"/>
              </a:ext>
            </a:extLst>
          </p:cNvPr>
          <p:cNvSpPr/>
          <p:nvPr/>
        </p:nvSpPr>
        <p:spPr>
          <a:xfrm>
            <a:off x="0" y="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75F02B0-CB31-2F25-13C6-5AED81C8B62B}"/>
              </a:ext>
            </a:extLst>
          </p:cNvPr>
          <p:cNvSpPr txBox="1"/>
          <p:nvPr/>
        </p:nvSpPr>
        <p:spPr>
          <a:xfrm>
            <a:off x="1371600" y="145060"/>
            <a:ext cx="13792200" cy="1215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nl-NL" sz="72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Wat als er geen jacht in Nederland is?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89FA18E-4B0A-40B4-DBD4-7BA6220BB8D4}"/>
              </a:ext>
            </a:extLst>
          </p:cNvPr>
          <p:cNvSpPr txBox="1"/>
          <p:nvPr/>
        </p:nvSpPr>
        <p:spPr>
          <a:xfrm>
            <a:off x="480904" y="1885533"/>
            <a:ext cx="96537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noProof="0" dirty="0">
                <a:solidFill>
                  <a:schemeClr val="bg1"/>
                </a:solidFill>
                <a:latin typeface="Berthold Block" panose="020B0604020202020204" charset="0"/>
              </a:rPr>
              <a:t>Dan kunnen bomen minder goed groeien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noProof="0" dirty="0">
                <a:solidFill>
                  <a:schemeClr val="bg1"/>
                </a:solidFill>
                <a:latin typeface="Berthold Block" panose="020B0604020202020204" charset="0"/>
              </a:rPr>
              <a:t>Dan zijn er </a:t>
            </a:r>
            <a:r>
              <a:rPr lang="nl-NL" sz="4400" dirty="0">
                <a:solidFill>
                  <a:schemeClr val="bg1"/>
                </a:solidFill>
                <a:latin typeface="Berthold Block" panose="020B0604020202020204" charset="0"/>
              </a:rPr>
              <a:t>m</a:t>
            </a:r>
            <a:r>
              <a:rPr lang="nl-NL" sz="4400" noProof="0" dirty="0">
                <a:solidFill>
                  <a:schemeClr val="bg1"/>
                </a:solidFill>
                <a:latin typeface="Berthold Block" panose="020B0604020202020204" charset="0"/>
              </a:rPr>
              <a:t>eer aanrijdingen met dieren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noProof="0" dirty="0">
                <a:solidFill>
                  <a:schemeClr val="bg1"/>
                </a:solidFill>
                <a:latin typeface="Berthold Block" panose="020B0604020202020204" charset="0"/>
              </a:rPr>
              <a:t>Dan </a:t>
            </a:r>
            <a:r>
              <a:rPr lang="nl-NL" sz="4400" dirty="0">
                <a:solidFill>
                  <a:schemeClr val="bg1"/>
                </a:solidFill>
                <a:latin typeface="Berthold Block" panose="020B0604020202020204" charset="0"/>
              </a:rPr>
              <a:t>is er minder variëteit in de natuur</a:t>
            </a:r>
            <a:endParaRPr lang="nl-NL" sz="4400" noProof="0" dirty="0">
              <a:solidFill>
                <a:schemeClr val="bg1"/>
              </a:solidFill>
              <a:latin typeface="Berthold Block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schemeClr val="bg1"/>
                </a:solidFill>
                <a:latin typeface="Berthold Block" panose="020B0604020202020204" charset="0"/>
              </a:rPr>
              <a:t>Dan is er meer schade aan gewassen</a:t>
            </a:r>
            <a:endParaRPr lang="nl-NL" sz="4400" noProof="0" dirty="0">
              <a:solidFill>
                <a:schemeClr val="bg1"/>
              </a:solidFill>
              <a:latin typeface="Berthold Block" panose="020B0604020202020204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12937BD-CB41-56DE-2E47-995A6AB9FE3A}"/>
              </a:ext>
            </a:extLst>
          </p:cNvPr>
          <p:cNvSpPr/>
          <p:nvPr/>
        </p:nvSpPr>
        <p:spPr>
          <a:xfrm>
            <a:off x="381000" y="5600700"/>
            <a:ext cx="8388000" cy="4320000"/>
          </a:xfrm>
          <a:custGeom>
            <a:avLst/>
            <a:gdLst/>
            <a:ahLst/>
            <a:cxnLst/>
            <a:rect l="l" t="t" r="r" b="b"/>
            <a:pathLst>
              <a:path w="7900444" h="4931462">
                <a:moveTo>
                  <a:pt x="0" y="0"/>
                </a:moveTo>
                <a:lnTo>
                  <a:pt x="7900444" y="0"/>
                </a:lnTo>
                <a:lnTo>
                  <a:pt x="7900444" y="4931462"/>
                </a:lnTo>
                <a:lnTo>
                  <a:pt x="0" y="49314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6DD86FC-823A-57A3-9A2E-51476EBC6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1373" y="4152900"/>
            <a:ext cx="8655723" cy="57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0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7500" y="473658"/>
            <a:ext cx="14018286" cy="9339683"/>
          </a:xfrm>
          <a:custGeom>
            <a:avLst/>
            <a:gdLst/>
            <a:ahLst/>
            <a:cxnLst/>
            <a:rect l="l" t="t" r="r" b="b"/>
            <a:pathLst>
              <a:path w="14018286" h="9339683">
                <a:moveTo>
                  <a:pt x="0" y="0"/>
                </a:moveTo>
                <a:lnTo>
                  <a:pt x="14018286" y="0"/>
                </a:lnTo>
                <a:lnTo>
                  <a:pt x="14018286" y="9339684"/>
                </a:lnTo>
                <a:lnTo>
                  <a:pt x="0" y="9339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375268" y="478393"/>
            <a:ext cx="329223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nl-NL" sz="60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Wat zien jullie hier?</a:t>
            </a:r>
          </a:p>
        </p:txBody>
      </p:sp>
      <p:sp>
        <p:nvSpPr>
          <p:cNvPr id="4" name="Freeform 4"/>
          <p:cNvSpPr/>
          <p:nvPr/>
        </p:nvSpPr>
        <p:spPr>
          <a:xfrm>
            <a:off x="134034" y="874295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4" y="0"/>
                </a:lnTo>
                <a:lnTo>
                  <a:pt x="1525004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69076-99DC-8AC1-EC3E-26B1580EE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40D8A3-58C8-5CB0-3BCA-4F122FB1A417}"/>
              </a:ext>
            </a:extLst>
          </p:cNvPr>
          <p:cNvSpPr/>
          <p:nvPr/>
        </p:nvSpPr>
        <p:spPr>
          <a:xfrm>
            <a:off x="8883367" y="1715491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D6D8A70-FB51-040C-BD97-AD4BAD31CBE0}"/>
              </a:ext>
            </a:extLst>
          </p:cNvPr>
          <p:cNvSpPr/>
          <p:nvPr/>
        </p:nvSpPr>
        <p:spPr>
          <a:xfrm>
            <a:off x="565196" y="1715491"/>
            <a:ext cx="8318171" cy="8137906"/>
          </a:xfrm>
          <a:custGeom>
            <a:avLst/>
            <a:gdLst/>
            <a:ahLst/>
            <a:cxnLst/>
            <a:rect l="l" t="t" r="r" b="b"/>
            <a:pathLst>
              <a:path w="8318171" h="8137906">
                <a:moveTo>
                  <a:pt x="0" y="0"/>
                </a:moveTo>
                <a:lnTo>
                  <a:pt x="8318171" y="0"/>
                </a:lnTo>
                <a:lnTo>
                  <a:pt x="831817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35ACA17-8ED8-2DB8-B4CC-E910F146C6ED}"/>
              </a:ext>
            </a:extLst>
          </p:cNvPr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ED8AC34-5F93-9ADF-B461-467BF715A9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72D393E-B1B8-9B3D-AC40-3EA13E25FE40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47B78212-0933-F3A5-7547-D244790F1BD6}"/>
              </a:ext>
            </a:extLst>
          </p:cNvPr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AB7C026-FF09-F0E9-5366-B53C75C01F4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AAB8C88-8F9A-6231-DDC8-BB86B28B9316}"/>
                </a:ext>
              </a:extLst>
            </p:cNvPr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5A9C20A-13A9-814D-9B97-57DE019B84DC}"/>
              </a:ext>
            </a:extLst>
          </p:cNvPr>
          <p:cNvSpPr txBox="1"/>
          <p:nvPr/>
        </p:nvSpPr>
        <p:spPr>
          <a:xfrm>
            <a:off x="4706696" y="547742"/>
            <a:ext cx="8577051" cy="737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duif is de houtduif?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44DB1CE-F18C-F9C3-6180-E04126459F3D}"/>
              </a:ext>
            </a:extLst>
          </p:cNvPr>
          <p:cNvSpPr/>
          <p:nvPr/>
        </p:nvSpPr>
        <p:spPr>
          <a:xfrm>
            <a:off x="0" y="-19497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55826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80359" y="664695"/>
            <a:ext cx="9327283" cy="8957610"/>
          </a:xfrm>
          <a:custGeom>
            <a:avLst/>
            <a:gdLst/>
            <a:ahLst/>
            <a:cxnLst/>
            <a:rect l="l" t="t" r="r" b="b"/>
            <a:pathLst>
              <a:path w="9327283" h="8957610">
                <a:moveTo>
                  <a:pt x="0" y="0"/>
                </a:moveTo>
                <a:lnTo>
                  <a:pt x="9327282" y="0"/>
                </a:lnTo>
                <a:lnTo>
                  <a:pt x="9327282" y="8957610"/>
                </a:lnTo>
                <a:lnTo>
                  <a:pt x="0" y="895761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14384668" y="7473859"/>
            <a:ext cx="3723757" cy="1137438"/>
          </a:xfrm>
          <a:custGeom>
            <a:avLst/>
            <a:gdLst/>
            <a:ahLst/>
            <a:cxnLst/>
            <a:rect l="l" t="t" r="r" b="b"/>
            <a:pathLst>
              <a:path w="3723757" h="1137438">
                <a:moveTo>
                  <a:pt x="0" y="0"/>
                </a:moveTo>
                <a:lnTo>
                  <a:pt x="3723757" y="0"/>
                </a:lnTo>
                <a:lnTo>
                  <a:pt x="3723757" y="1137439"/>
                </a:lnTo>
                <a:lnTo>
                  <a:pt x="0" y="11374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768449" y="4248116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14365003" y="3377572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Freeform 6"/>
          <p:cNvSpPr/>
          <p:nvPr/>
        </p:nvSpPr>
        <p:spPr>
          <a:xfrm rot="-8100000">
            <a:off x="10029966" y="5908592"/>
            <a:ext cx="4437196" cy="2040226"/>
          </a:xfrm>
          <a:custGeom>
            <a:avLst/>
            <a:gdLst/>
            <a:ahLst/>
            <a:cxnLst/>
            <a:rect l="l" t="t" r="r" b="b"/>
            <a:pathLst>
              <a:path w="4437196" h="2040226">
                <a:moveTo>
                  <a:pt x="0" y="0"/>
                </a:moveTo>
                <a:lnTo>
                  <a:pt x="4437196" y="0"/>
                </a:lnTo>
                <a:lnTo>
                  <a:pt x="4437196" y="2040226"/>
                </a:lnTo>
                <a:lnTo>
                  <a:pt x="0" y="20402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 rot="-7333283" flipH="1">
            <a:off x="4382416" y="487398"/>
            <a:ext cx="3067802" cy="4890698"/>
          </a:xfrm>
          <a:custGeom>
            <a:avLst/>
            <a:gdLst/>
            <a:ahLst/>
            <a:cxnLst/>
            <a:rect l="l" t="t" r="r" b="b"/>
            <a:pathLst>
              <a:path w="3067802" h="4890698">
                <a:moveTo>
                  <a:pt x="3067802" y="0"/>
                </a:moveTo>
                <a:lnTo>
                  <a:pt x="0" y="0"/>
                </a:lnTo>
                <a:lnTo>
                  <a:pt x="0" y="4890698"/>
                </a:lnTo>
                <a:lnTo>
                  <a:pt x="3067802" y="4890698"/>
                </a:lnTo>
                <a:lnTo>
                  <a:pt x="306780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8"/>
          <p:cNvSpPr/>
          <p:nvPr/>
        </p:nvSpPr>
        <p:spPr>
          <a:xfrm rot="-9088269">
            <a:off x="10384324" y="2561566"/>
            <a:ext cx="3948874" cy="797795"/>
          </a:xfrm>
          <a:custGeom>
            <a:avLst/>
            <a:gdLst/>
            <a:ahLst/>
            <a:cxnLst/>
            <a:rect l="l" t="t" r="r" b="b"/>
            <a:pathLst>
              <a:path w="3948874" h="797795">
                <a:moveTo>
                  <a:pt x="0" y="0"/>
                </a:moveTo>
                <a:lnTo>
                  <a:pt x="3948874" y="0"/>
                </a:lnTo>
                <a:lnTo>
                  <a:pt x="3948874" y="797795"/>
                </a:lnTo>
                <a:lnTo>
                  <a:pt x="0" y="7977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4159576" y="7672716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1510" y="4502739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Witte vlek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47030" y="3736305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Geelkleurig oog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762995" y="880363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50218FDB-2A48-7C0A-391D-E32494D5B046}"/>
              </a:ext>
            </a:extLst>
          </p:cNvPr>
          <p:cNvSpPr txBox="1"/>
          <p:nvPr/>
        </p:nvSpPr>
        <p:spPr>
          <a:xfrm>
            <a:off x="14339151" y="7768883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Witte vleugelstreep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05597F1-D4C5-9300-169F-6D21DD882F98}"/>
              </a:ext>
            </a:extLst>
          </p:cNvPr>
          <p:cNvSpPr/>
          <p:nvPr/>
        </p:nvSpPr>
        <p:spPr>
          <a:xfrm>
            <a:off x="786879" y="6604033"/>
            <a:ext cx="3498665" cy="1676661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AE719915-61DE-4609-5333-972076A3E9A9}"/>
              </a:ext>
            </a:extLst>
          </p:cNvPr>
          <p:cNvSpPr txBox="1"/>
          <p:nvPr/>
        </p:nvSpPr>
        <p:spPr>
          <a:xfrm>
            <a:off x="531509" y="6846681"/>
            <a:ext cx="3948849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300.000-600.000 broedparen per jaar</a:t>
            </a: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56634DA0-7E81-0B88-7422-7870C849F32C}"/>
              </a:ext>
            </a:extLst>
          </p:cNvPr>
          <p:cNvSpPr/>
          <p:nvPr/>
        </p:nvSpPr>
        <p:spPr>
          <a:xfrm rot="20898361">
            <a:off x="4159290" y="7051904"/>
            <a:ext cx="2667846" cy="577758"/>
          </a:xfrm>
          <a:custGeom>
            <a:avLst/>
            <a:gdLst/>
            <a:ahLst/>
            <a:cxnLst/>
            <a:rect l="l" t="t" r="r" b="b"/>
            <a:pathLst>
              <a:path w="3948874" h="797795">
                <a:moveTo>
                  <a:pt x="0" y="0"/>
                </a:moveTo>
                <a:lnTo>
                  <a:pt x="3948874" y="0"/>
                </a:lnTo>
                <a:lnTo>
                  <a:pt x="3948874" y="797795"/>
                </a:lnTo>
                <a:lnTo>
                  <a:pt x="0" y="7977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715491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568654" y="1715491"/>
            <a:ext cx="8575346" cy="8137906"/>
          </a:xfrm>
          <a:custGeom>
            <a:avLst/>
            <a:gdLst/>
            <a:ahLst/>
            <a:cxnLst/>
            <a:rect l="l" t="t" r="r" b="b"/>
            <a:pathLst>
              <a:path w="8575346" h="8137906">
                <a:moveTo>
                  <a:pt x="0" y="0"/>
                </a:moveTo>
                <a:lnTo>
                  <a:pt x="8575346" y="0"/>
                </a:lnTo>
                <a:lnTo>
                  <a:pt x="8575346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99061" y="455929"/>
            <a:ext cx="10689878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van deze twee dieren is de haas?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9470" y="297714"/>
            <a:ext cx="9702939" cy="9691571"/>
          </a:xfrm>
          <a:custGeom>
            <a:avLst/>
            <a:gdLst/>
            <a:ahLst/>
            <a:cxnLst/>
            <a:rect l="l" t="t" r="r" b="b"/>
            <a:pathLst>
              <a:path w="9702939" h="9691571">
                <a:moveTo>
                  <a:pt x="0" y="0"/>
                </a:moveTo>
                <a:lnTo>
                  <a:pt x="9702939" y="0"/>
                </a:lnTo>
                <a:lnTo>
                  <a:pt x="9702939" y="9691572"/>
                </a:lnTo>
                <a:lnTo>
                  <a:pt x="0" y="96915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64006" y="1905467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>
            <a:off x="14532159" y="3814658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8"/>
          <p:cNvSpPr/>
          <p:nvPr/>
        </p:nvSpPr>
        <p:spPr>
          <a:xfrm>
            <a:off x="400945" y="7418092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Freeform 9"/>
          <p:cNvSpPr/>
          <p:nvPr/>
        </p:nvSpPr>
        <p:spPr>
          <a:xfrm>
            <a:off x="930246" y="1905467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0" name="Freeform 10"/>
          <p:cNvSpPr/>
          <p:nvPr/>
        </p:nvSpPr>
        <p:spPr>
          <a:xfrm rot="-694426">
            <a:off x="3924031" y="7232090"/>
            <a:ext cx="3025205" cy="550037"/>
          </a:xfrm>
          <a:custGeom>
            <a:avLst/>
            <a:gdLst/>
            <a:ahLst/>
            <a:cxnLst/>
            <a:rect l="l" t="t" r="r" b="b"/>
            <a:pathLst>
              <a:path w="3025205" h="550037">
                <a:moveTo>
                  <a:pt x="0" y="0"/>
                </a:moveTo>
                <a:lnTo>
                  <a:pt x="3025205" y="0"/>
                </a:lnTo>
                <a:lnTo>
                  <a:pt x="3025205" y="550038"/>
                </a:lnTo>
                <a:lnTo>
                  <a:pt x="0" y="5500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1" name="Freeform 11"/>
          <p:cNvSpPr/>
          <p:nvPr/>
        </p:nvSpPr>
        <p:spPr>
          <a:xfrm rot="-984425" flipH="1">
            <a:off x="9799382" y="1526784"/>
            <a:ext cx="4314336" cy="3584821"/>
          </a:xfrm>
          <a:custGeom>
            <a:avLst/>
            <a:gdLst/>
            <a:ahLst/>
            <a:cxnLst/>
            <a:rect l="l" t="t" r="r" b="b"/>
            <a:pathLst>
              <a:path w="4314336" h="3584821">
                <a:moveTo>
                  <a:pt x="4314336" y="0"/>
                </a:moveTo>
                <a:lnTo>
                  <a:pt x="0" y="0"/>
                </a:lnTo>
                <a:lnTo>
                  <a:pt x="0" y="3584821"/>
                </a:lnTo>
                <a:lnTo>
                  <a:pt x="4314336" y="3584821"/>
                </a:lnTo>
                <a:lnTo>
                  <a:pt x="431433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2" name="Freeform 12"/>
          <p:cNvSpPr/>
          <p:nvPr/>
        </p:nvSpPr>
        <p:spPr>
          <a:xfrm rot="2114146">
            <a:off x="3848540" y="1968169"/>
            <a:ext cx="3527865" cy="943279"/>
          </a:xfrm>
          <a:custGeom>
            <a:avLst/>
            <a:gdLst/>
            <a:ahLst/>
            <a:cxnLst/>
            <a:rect l="l" t="t" r="r" b="b"/>
            <a:pathLst>
              <a:path w="3527865" h="943279">
                <a:moveTo>
                  <a:pt x="0" y="0"/>
                </a:moveTo>
                <a:lnTo>
                  <a:pt x="3527865" y="0"/>
                </a:lnTo>
                <a:lnTo>
                  <a:pt x="3527865" y="943279"/>
                </a:lnTo>
                <a:lnTo>
                  <a:pt x="0" y="9432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3" name="TextBox 13"/>
          <p:cNvSpPr txBox="1"/>
          <p:nvPr/>
        </p:nvSpPr>
        <p:spPr>
          <a:xfrm>
            <a:off x="164006" y="2140354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Amberkleurige ogen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4006" y="7672716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Groot</a:t>
            </a:r>
            <a:r>
              <a:rPr lang="nl-NL" sz="3099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lichaam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307068" y="4097348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Lange</a:t>
            </a:r>
            <a:r>
              <a:rPr lang="nl-NL" sz="3099" noProof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oren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5F30AC8B-0B8F-D872-4DD5-9DA294C40559}"/>
              </a:ext>
            </a:extLst>
          </p:cNvPr>
          <p:cNvSpPr/>
          <p:nvPr/>
        </p:nvSpPr>
        <p:spPr>
          <a:xfrm>
            <a:off x="14532159" y="7222000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877F0A91-48A9-4BF0-3E3E-2824AEEC8F63}"/>
              </a:ext>
            </a:extLst>
          </p:cNvPr>
          <p:cNvSpPr txBox="1"/>
          <p:nvPr/>
        </p:nvSpPr>
        <p:spPr>
          <a:xfrm>
            <a:off x="14513350" y="7474779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300.000-500.000</a:t>
            </a: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08006D08-3CD0-A6BD-775F-62E7C99371A8}"/>
              </a:ext>
            </a:extLst>
          </p:cNvPr>
          <p:cNvSpPr/>
          <p:nvPr/>
        </p:nvSpPr>
        <p:spPr>
          <a:xfrm rot="10800000">
            <a:off x="13743290" y="8396611"/>
            <a:ext cx="2125417" cy="716419"/>
          </a:xfrm>
          <a:custGeom>
            <a:avLst/>
            <a:gdLst/>
            <a:ahLst/>
            <a:cxnLst/>
            <a:rect l="l" t="t" r="r" b="b"/>
            <a:pathLst>
              <a:path w="3527865" h="943279">
                <a:moveTo>
                  <a:pt x="0" y="0"/>
                </a:moveTo>
                <a:lnTo>
                  <a:pt x="3527865" y="0"/>
                </a:lnTo>
                <a:lnTo>
                  <a:pt x="3527865" y="943279"/>
                </a:lnTo>
                <a:lnTo>
                  <a:pt x="0" y="9432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1715491"/>
            <a:ext cx="8577051" cy="8137906"/>
          </a:xfrm>
          <a:custGeom>
            <a:avLst/>
            <a:gdLst/>
            <a:ahLst/>
            <a:cxnLst/>
            <a:rect l="l" t="t" r="r" b="b"/>
            <a:pathLst>
              <a:path w="8577051" h="8137906">
                <a:moveTo>
                  <a:pt x="0" y="0"/>
                </a:moveTo>
                <a:lnTo>
                  <a:pt x="8577051" y="0"/>
                </a:lnTo>
                <a:lnTo>
                  <a:pt x="857705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554822" y="1715491"/>
            <a:ext cx="8589178" cy="8137906"/>
          </a:xfrm>
          <a:custGeom>
            <a:avLst/>
            <a:gdLst/>
            <a:ahLst/>
            <a:cxnLst/>
            <a:rect l="l" t="t" r="r" b="b"/>
            <a:pathLst>
              <a:path w="8589178" h="8137906">
                <a:moveTo>
                  <a:pt x="0" y="0"/>
                </a:moveTo>
                <a:lnTo>
                  <a:pt x="8589178" y="0"/>
                </a:lnTo>
                <a:lnTo>
                  <a:pt x="8589178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200948" y="455929"/>
            <a:ext cx="7886105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Welke eend is de wilde eend?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05922" y="1120394"/>
            <a:ext cx="9276156" cy="8137906"/>
          </a:xfrm>
          <a:custGeom>
            <a:avLst/>
            <a:gdLst/>
            <a:ahLst/>
            <a:cxnLst/>
            <a:rect l="l" t="t" r="r" b="b"/>
            <a:pathLst>
              <a:path w="9276156" h="8137906">
                <a:moveTo>
                  <a:pt x="0" y="0"/>
                </a:moveTo>
                <a:lnTo>
                  <a:pt x="9276156" y="0"/>
                </a:lnTo>
                <a:lnTo>
                  <a:pt x="9276156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4315457" y="795243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4"/>
                </a:lnTo>
                <a:lnTo>
                  <a:pt x="0" y="106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>
            <a:off x="14315457" y="160489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8"/>
          <p:cNvSpPr/>
          <p:nvPr/>
        </p:nvSpPr>
        <p:spPr>
          <a:xfrm>
            <a:off x="534964" y="4609158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4"/>
                </a:lnTo>
                <a:lnTo>
                  <a:pt x="0" y="106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Freeform 9"/>
          <p:cNvSpPr/>
          <p:nvPr/>
        </p:nvSpPr>
        <p:spPr>
          <a:xfrm rot="-2994404" flipH="1">
            <a:off x="10609794" y="2794009"/>
            <a:ext cx="3900935" cy="1043031"/>
          </a:xfrm>
          <a:custGeom>
            <a:avLst/>
            <a:gdLst/>
            <a:ahLst/>
            <a:cxnLst/>
            <a:rect l="l" t="t" r="r" b="b"/>
            <a:pathLst>
              <a:path w="3900935" h="1043031">
                <a:moveTo>
                  <a:pt x="3900935" y="0"/>
                </a:moveTo>
                <a:lnTo>
                  <a:pt x="0" y="0"/>
                </a:lnTo>
                <a:lnTo>
                  <a:pt x="0" y="1043031"/>
                </a:lnTo>
                <a:lnTo>
                  <a:pt x="3900935" y="1043031"/>
                </a:lnTo>
                <a:lnTo>
                  <a:pt x="390093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0" name="Freeform 10"/>
          <p:cNvSpPr/>
          <p:nvPr/>
        </p:nvSpPr>
        <p:spPr>
          <a:xfrm rot="3137948">
            <a:off x="4104143" y="4850693"/>
            <a:ext cx="1961942" cy="1141493"/>
          </a:xfrm>
          <a:custGeom>
            <a:avLst/>
            <a:gdLst/>
            <a:ahLst/>
            <a:cxnLst/>
            <a:rect l="l" t="t" r="r" b="b"/>
            <a:pathLst>
              <a:path w="1961942" h="1141493">
                <a:moveTo>
                  <a:pt x="0" y="0"/>
                </a:moveTo>
                <a:lnTo>
                  <a:pt x="1961941" y="0"/>
                </a:lnTo>
                <a:lnTo>
                  <a:pt x="1961941" y="1141494"/>
                </a:lnTo>
                <a:lnTo>
                  <a:pt x="0" y="11414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1" name="Freeform 11"/>
          <p:cNvSpPr/>
          <p:nvPr/>
        </p:nvSpPr>
        <p:spPr>
          <a:xfrm rot="1640060" flipH="1">
            <a:off x="12170633" y="7168012"/>
            <a:ext cx="2277549" cy="460136"/>
          </a:xfrm>
          <a:custGeom>
            <a:avLst/>
            <a:gdLst/>
            <a:ahLst/>
            <a:cxnLst/>
            <a:rect l="l" t="t" r="r" b="b"/>
            <a:pathLst>
              <a:path w="2277549" h="460136">
                <a:moveTo>
                  <a:pt x="2277549" y="0"/>
                </a:moveTo>
                <a:lnTo>
                  <a:pt x="0" y="0"/>
                </a:lnTo>
                <a:lnTo>
                  <a:pt x="0" y="460136"/>
                </a:lnTo>
                <a:lnTo>
                  <a:pt x="2277549" y="460136"/>
                </a:lnTo>
                <a:lnTo>
                  <a:pt x="227754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14929380" y="1859516"/>
            <a:ext cx="2270820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Groene kop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6707" y="4909629"/>
            <a:ext cx="309517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Gekrulde staart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44039" y="8207057"/>
            <a:ext cx="2241500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Gele snavel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0" y="164364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638286CE-D5A9-7AF6-C14B-0C6FFCBE6E5C}"/>
              </a:ext>
            </a:extLst>
          </p:cNvPr>
          <p:cNvSpPr/>
          <p:nvPr/>
        </p:nvSpPr>
        <p:spPr>
          <a:xfrm>
            <a:off x="432316" y="1487548"/>
            <a:ext cx="3498665" cy="1416472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4"/>
                </a:lnTo>
                <a:lnTo>
                  <a:pt x="0" y="1068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CA3FFDB3-1D1E-E974-BB7E-70A77ABCF2D8}"/>
              </a:ext>
            </a:extLst>
          </p:cNvPr>
          <p:cNvSpPr txBox="1"/>
          <p:nvPr/>
        </p:nvSpPr>
        <p:spPr>
          <a:xfrm>
            <a:off x="634058" y="1688371"/>
            <a:ext cx="3095179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b="1" noProof="0" dirty="0">
                <a:solidFill>
                  <a:srgbClr val="FFFFFF"/>
                </a:solidFill>
                <a:latin typeface="Berthold Block" panose="020B0604020202020204" charset="0"/>
                <a:ea typeface="Open Sans Bold"/>
                <a:cs typeface="Open Sans Bold"/>
                <a:sym typeface="Open Sans Bold"/>
              </a:rPr>
              <a:t>200.000-300.000 broedparen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8F3B52F-FBB5-3574-67A7-17143268674F}"/>
              </a:ext>
            </a:extLst>
          </p:cNvPr>
          <p:cNvSpPr/>
          <p:nvPr/>
        </p:nvSpPr>
        <p:spPr>
          <a:xfrm rot="2420665">
            <a:off x="3804712" y="2794009"/>
            <a:ext cx="3900935" cy="1043031"/>
          </a:xfrm>
          <a:custGeom>
            <a:avLst/>
            <a:gdLst/>
            <a:ahLst/>
            <a:cxnLst/>
            <a:rect l="l" t="t" r="r" b="b"/>
            <a:pathLst>
              <a:path w="3900935" h="1043031">
                <a:moveTo>
                  <a:pt x="3900935" y="0"/>
                </a:moveTo>
                <a:lnTo>
                  <a:pt x="0" y="0"/>
                </a:lnTo>
                <a:lnTo>
                  <a:pt x="0" y="1043031"/>
                </a:lnTo>
                <a:lnTo>
                  <a:pt x="3900935" y="1043031"/>
                </a:lnTo>
                <a:lnTo>
                  <a:pt x="390093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9297" y="1597022"/>
            <a:ext cx="7984703" cy="8137906"/>
          </a:xfrm>
          <a:custGeom>
            <a:avLst/>
            <a:gdLst/>
            <a:ahLst/>
            <a:cxnLst/>
            <a:rect l="l" t="t" r="r" b="b"/>
            <a:pathLst>
              <a:path w="7984703" h="8137906">
                <a:moveTo>
                  <a:pt x="0" y="0"/>
                </a:moveTo>
                <a:lnTo>
                  <a:pt x="7984703" y="0"/>
                </a:lnTo>
                <a:lnTo>
                  <a:pt x="7984703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8941129" y="1597022"/>
            <a:ext cx="8318171" cy="8137906"/>
          </a:xfrm>
          <a:custGeom>
            <a:avLst/>
            <a:gdLst/>
            <a:ahLst/>
            <a:cxnLst/>
            <a:rect l="l" t="t" r="r" b="b"/>
            <a:pathLst>
              <a:path w="8318171" h="8137906">
                <a:moveTo>
                  <a:pt x="0" y="0"/>
                </a:moveTo>
                <a:lnTo>
                  <a:pt x="8318171" y="0"/>
                </a:lnTo>
                <a:lnTo>
                  <a:pt x="8318171" y="8137906"/>
                </a:lnTo>
                <a:lnTo>
                  <a:pt x="0" y="813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257175" y="8486775"/>
            <a:ext cx="1543050" cy="154305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618634" y="455929"/>
            <a:ext cx="7050732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nl-NL" sz="4399" noProof="0" dirty="0">
                <a:solidFill>
                  <a:srgbClr val="80BA27"/>
                </a:solidFill>
                <a:latin typeface="Berthold Block" panose="020B0604020202020204" charset="0"/>
                <a:ea typeface="29LT Bukra"/>
                <a:cs typeface="29LT Bukra"/>
                <a:sym typeface="29LT Bukra"/>
              </a:rPr>
              <a:t>Welk hert is het damhert?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22749" y="1028700"/>
            <a:ext cx="9642502" cy="8473267"/>
          </a:xfrm>
          <a:custGeom>
            <a:avLst/>
            <a:gdLst/>
            <a:ahLst/>
            <a:cxnLst/>
            <a:rect l="l" t="t" r="r" b="b"/>
            <a:pathLst>
              <a:path w="9642502" h="8473267">
                <a:moveTo>
                  <a:pt x="0" y="0"/>
                </a:moveTo>
                <a:lnTo>
                  <a:pt x="9642502" y="0"/>
                </a:lnTo>
                <a:lnTo>
                  <a:pt x="9642502" y="8473267"/>
                </a:lnTo>
                <a:lnTo>
                  <a:pt x="0" y="847326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542932" y="1260123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304807" y="7077928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5" y="0"/>
                </a:lnTo>
                <a:lnTo>
                  <a:pt x="3498665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14356200" y="3772569"/>
            <a:ext cx="3498665" cy="1068683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Freeform 6"/>
          <p:cNvSpPr/>
          <p:nvPr/>
        </p:nvSpPr>
        <p:spPr>
          <a:xfrm>
            <a:off x="3803472" y="2328806"/>
            <a:ext cx="3189701" cy="1746011"/>
          </a:xfrm>
          <a:custGeom>
            <a:avLst/>
            <a:gdLst/>
            <a:ahLst/>
            <a:cxnLst/>
            <a:rect l="l" t="t" r="r" b="b"/>
            <a:pathLst>
              <a:path w="3189701" h="1746011">
                <a:moveTo>
                  <a:pt x="0" y="0"/>
                </a:moveTo>
                <a:lnTo>
                  <a:pt x="3189701" y="0"/>
                </a:lnTo>
                <a:lnTo>
                  <a:pt x="3189701" y="1746011"/>
                </a:lnTo>
                <a:lnTo>
                  <a:pt x="0" y="1746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Freeform 7"/>
          <p:cNvSpPr/>
          <p:nvPr/>
        </p:nvSpPr>
        <p:spPr>
          <a:xfrm rot="5550178">
            <a:off x="11354698" y="1370181"/>
            <a:ext cx="2787018" cy="4347649"/>
          </a:xfrm>
          <a:custGeom>
            <a:avLst/>
            <a:gdLst/>
            <a:ahLst/>
            <a:cxnLst/>
            <a:rect l="l" t="t" r="r" b="b"/>
            <a:pathLst>
              <a:path w="2402791" h="3830536">
                <a:moveTo>
                  <a:pt x="0" y="0"/>
                </a:moveTo>
                <a:lnTo>
                  <a:pt x="2402791" y="0"/>
                </a:lnTo>
                <a:lnTo>
                  <a:pt x="2402791" y="3830536"/>
                </a:lnTo>
                <a:lnTo>
                  <a:pt x="0" y="38305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8" name="Freeform 8"/>
          <p:cNvSpPr/>
          <p:nvPr/>
        </p:nvSpPr>
        <p:spPr>
          <a:xfrm rot="-5554500">
            <a:off x="5037208" y="5929996"/>
            <a:ext cx="1198598" cy="3582767"/>
          </a:xfrm>
          <a:custGeom>
            <a:avLst/>
            <a:gdLst/>
            <a:ahLst/>
            <a:cxnLst/>
            <a:rect l="l" t="t" r="r" b="b"/>
            <a:pathLst>
              <a:path w="1198598" h="3582767">
                <a:moveTo>
                  <a:pt x="0" y="0"/>
                </a:moveTo>
                <a:lnTo>
                  <a:pt x="1198599" y="0"/>
                </a:lnTo>
                <a:lnTo>
                  <a:pt x="1198599" y="3582767"/>
                </a:lnTo>
                <a:lnTo>
                  <a:pt x="0" y="35827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373900" y="1514747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'Plat’ gewei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715" y="7332552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Slanker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131107" y="4074817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Witte vlekjes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487775" y="8486775"/>
            <a:ext cx="1543050" cy="154305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4E0F"/>
            </a:solid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859"/>
                </a:lnSpc>
              </a:pPr>
              <a:r>
                <a:rPr lang="nl-NL" sz="4899" noProof="0" dirty="0">
                  <a:solidFill>
                    <a:srgbClr val="FFFFFF"/>
                  </a:solidFill>
                  <a:latin typeface="Berthold Block" panose="020B0604020202020204" charset="0"/>
                  <a:ea typeface="Open Sans"/>
                  <a:cs typeface="Open Sans"/>
                  <a:sym typeface="Open Sans"/>
                </a:rPr>
                <a:t>B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-232975" y="110672"/>
            <a:ext cx="457422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nl-NL" sz="4899" noProof="0" dirty="0">
                <a:solidFill>
                  <a:srgbClr val="FFFFFF"/>
                </a:solidFill>
                <a:latin typeface="Berthold Block" panose="020B0604020202020204" charset="0"/>
                <a:ea typeface="Poppins"/>
                <a:cs typeface="Poppins"/>
                <a:sym typeface="Poppins"/>
              </a:rPr>
              <a:t>Herkenning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67BB9EE-49FF-44E5-1F40-6212DEE11692}"/>
              </a:ext>
            </a:extLst>
          </p:cNvPr>
          <p:cNvSpPr/>
          <p:nvPr/>
        </p:nvSpPr>
        <p:spPr>
          <a:xfrm>
            <a:off x="14372734" y="6973524"/>
            <a:ext cx="3835551" cy="1173088"/>
          </a:xfrm>
          <a:custGeom>
            <a:avLst/>
            <a:gdLst/>
            <a:ahLst/>
            <a:cxnLst/>
            <a:rect l="l" t="t" r="r" b="b"/>
            <a:pathLst>
              <a:path w="3498665" h="1068683">
                <a:moveTo>
                  <a:pt x="0" y="0"/>
                </a:moveTo>
                <a:lnTo>
                  <a:pt x="3498664" y="0"/>
                </a:lnTo>
                <a:lnTo>
                  <a:pt x="3498664" y="1068683"/>
                </a:lnTo>
                <a:lnTo>
                  <a:pt x="0" y="10686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B82AEF3A-1D9B-FFA6-9C83-AC76CA16284D}"/>
              </a:ext>
            </a:extLst>
          </p:cNvPr>
          <p:cNvSpPr txBox="1"/>
          <p:nvPr/>
        </p:nvSpPr>
        <p:spPr>
          <a:xfrm>
            <a:off x="14354391" y="7303668"/>
            <a:ext cx="3948849" cy="51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nl-NL" sz="3099" noProof="0" dirty="0">
                <a:solidFill>
                  <a:srgbClr val="FFFFFF"/>
                </a:solidFill>
                <a:latin typeface="Berthold Block" panose="020B0604020202020204" charset="0"/>
                <a:ea typeface="Open Sans"/>
                <a:cs typeface="Open Sans"/>
                <a:sym typeface="Open Sans"/>
              </a:rPr>
              <a:t>5000-6000 in Nederland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B5DF554B-8374-9D08-3EE3-D673ECDFAB70}"/>
              </a:ext>
            </a:extLst>
          </p:cNvPr>
          <p:cNvSpPr/>
          <p:nvPr/>
        </p:nvSpPr>
        <p:spPr>
          <a:xfrm rot="19820827" flipH="1" flipV="1">
            <a:off x="11818041" y="5196771"/>
            <a:ext cx="2777508" cy="2364710"/>
          </a:xfrm>
          <a:custGeom>
            <a:avLst/>
            <a:gdLst/>
            <a:ahLst/>
            <a:cxnLst/>
            <a:rect l="l" t="t" r="r" b="b"/>
            <a:pathLst>
              <a:path w="3189701" h="1746011">
                <a:moveTo>
                  <a:pt x="0" y="0"/>
                </a:moveTo>
                <a:lnTo>
                  <a:pt x="3189701" y="0"/>
                </a:lnTo>
                <a:lnTo>
                  <a:pt x="3189701" y="1746011"/>
                </a:lnTo>
                <a:lnTo>
                  <a:pt x="0" y="1746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</p:spTree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73743" y="188166"/>
            <a:ext cx="6602983" cy="9910669"/>
          </a:xfrm>
          <a:custGeom>
            <a:avLst/>
            <a:gdLst/>
            <a:ahLst/>
            <a:cxnLst/>
            <a:rect l="l" t="t" r="r" b="b"/>
            <a:pathLst>
              <a:path w="6602983" h="9910669">
                <a:moveTo>
                  <a:pt x="0" y="0"/>
                </a:moveTo>
                <a:lnTo>
                  <a:pt x="6602983" y="0"/>
                </a:lnTo>
                <a:lnTo>
                  <a:pt x="6602983" y="9910668"/>
                </a:lnTo>
                <a:lnTo>
                  <a:pt x="0" y="9910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7152382" y="188166"/>
            <a:ext cx="3983235" cy="9910669"/>
          </a:xfrm>
          <a:custGeom>
            <a:avLst/>
            <a:gdLst/>
            <a:ahLst/>
            <a:cxnLst/>
            <a:rect l="l" t="t" r="r" b="b"/>
            <a:pathLst>
              <a:path w="3983235" h="9910669">
                <a:moveTo>
                  <a:pt x="0" y="0"/>
                </a:moveTo>
                <a:lnTo>
                  <a:pt x="3983236" y="0"/>
                </a:lnTo>
                <a:lnTo>
                  <a:pt x="3983236" y="9910668"/>
                </a:lnTo>
                <a:lnTo>
                  <a:pt x="0" y="99106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383114" y="1573772"/>
            <a:ext cx="6468722" cy="8525062"/>
          </a:xfrm>
          <a:custGeom>
            <a:avLst/>
            <a:gdLst/>
            <a:ahLst/>
            <a:cxnLst/>
            <a:rect l="l" t="t" r="r" b="b"/>
            <a:pathLst>
              <a:path w="6468722" h="8525062">
                <a:moveTo>
                  <a:pt x="0" y="0"/>
                </a:moveTo>
                <a:lnTo>
                  <a:pt x="6468722" y="0"/>
                </a:lnTo>
                <a:lnTo>
                  <a:pt x="6468722" y="8525062"/>
                </a:lnTo>
                <a:lnTo>
                  <a:pt x="0" y="852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320692" y="73866"/>
            <a:ext cx="6593565" cy="96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nl-NL" sz="55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Wie weet wat dit is?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770" y="4986556"/>
            <a:ext cx="6405109" cy="5181912"/>
          </a:xfrm>
          <a:custGeom>
            <a:avLst/>
            <a:gdLst/>
            <a:ahLst/>
            <a:cxnLst/>
            <a:rect l="l" t="t" r="r" b="b"/>
            <a:pathLst>
              <a:path w="6405109" h="5181912">
                <a:moveTo>
                  <a:pt x="0" y="0"/>
                </a:moveTo>
                <a:lnTo>
                  <a:pt x="6405109" y="0"/>
                </a:lnTo>
                <a:lnTo>
                  <a:pt x="6405109" y="5181912"/>
                </a:lnTo>
                <a:lnTo>
                  <a:pt x="0" y="51819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Freeform 3"/>
          <p:cNvSpPr/>
          <p:nvPr/>
        </p:nvSpPr>
        <p:spPr>
          <a:xfrm>
            <a:off x="6835175" y="4986556"/>
            <a:ext cx="3452449" cy="5181912"/>
          </a:xfrm>
          <a:custGeom>
            <a:avLst/>
            <a:gdLst/>
            <a:ahLst/>
            <a:cxnLst/>
            <a:rect l="l" t="t" r="r" b="b"/>
            <a:pathLst>
              <a:path w="3452449" h="5181912">
                <a:moveTo>
                  <a:pt x="0" y="0"/>
                </a:moveTo>
                <a:lnTo>
                  <a:pt x="3452449" y="0"/>
                </a:lnTo>
                <a:lnTo>
                  <a:pt x="3452449" y="5181912"/>
                </a:lnTo>
                <a:lnTo>
                  <a:pt x="0" y="51819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4" name="Freeform 4"/>
          <p:cNvSpPr/>
          <p:nvPr/>
        </p:nvSpPr>
        <p:spPr>
          <a:xfrm>
            <a:off x="10410986" y="303429"/>
            <a:ext cx="7636619" cy="4609070"/>
          </a:xfrm>
          <a:custGeom>
            <a:avLst/>
            <a:gdLst/>
            <a:ahLst/>
            <a:cxnLst/>
            <a:rect l="l" t="t" r="r" b="b"/>
            <a:pathLst>
              <a:path w="7692866" h="4609070">
                <a:moveTo>
                  <a:pt x="0" y="0"/>
                </a:moveTo>
                <a:lnTo>
                  <a:pt x="7692867" y="0"/>
                </a:lnTo>
                <a:lnTo>
                  <a:pt x="7692867" y="4609070"/>
                </a:lnTo>
                <a:lnTo>
                  <a:pt x="0" y="460907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5" name="Freeform 5"/>
          <p:cNvSpPr/>
          <p:nvPr/>
        </p:nvSpPr>
        <p:spPr>
          <a:xfrm>
            <a:off x="10410986" y="4986556"/>
            <a:ext cx="3454608" cy="5181912"/>
          </a:xfrm>
          <a:custGeom>
            <a:avLst/>
            <a:gdLst/>
            <a:ahLst/>
            <a:cxnLst/>
            <a:rect l="l" t="t" r="r" b="b"/>
            <a:pathLst>
              <a:path w="3454608" h="5181912">
                <a:moveTo>
                  <a:pt x="0" y="0"/>
                </a:moveTo>
                <a:lnTo>
                  <a:pt x="3454608" y="0"/>
                </a:lnTo>
                <a:lnTo>
                  <a:pt x="3454608" y="5181912"/>
                </a:lnTo>
                <a:lnTo>
                  <a:pt x="0" y="518191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6" name="Freeform 6"/>
          <p:cNvSpPr/>
          <p:nvPr/>
        </p:nvSpPr>
        <p:spPr>
          <a:xfrm>
            <a:off x="14027519" y="4986556"/>
            <a:ext cx="4076333" cy="5181912"/>
          </a:xfrm>
          <a:custGeom>
            <a:avLst/>
            <a:gdLst/>
            <a:ahLst/>
            <a:cxnLst/>
            <a:rect l="l" t="t" r="r" b="b"/>
            <a:pathLst>
              <a:path w="4076333" h="5181912">
                <a:moveTo>
                  <a:pt x="0" y="0"/>
                </a:moveTo>
                <a:lnTo>
                  <a:pt x="4076334" y="0"/>
                </a:lnTo>
                <a:lnTo>
                  <a:pt x="4076334" y="5181912"/>
                </a:lnTo>
                <a:lnTo>
                  <a:pt x="0" y="518191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-100239" y="1401921"/>
            <a:ext cx="9930040" cy="3347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537" lvl="1" indent="-410269">
              <a:lnSpc>
                <a:spcPts val="5320"/>
              </a:lnSpc>
              <a:buFont typeface="Arial"/>
              <a:buChar char="•"/>
            </a:pPr>
            <a:r>
              <a:rPr lang="nl-NL" sz="37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Beheren het aantal van verschillende soorten wild, zodat er niet teveel komt</a:t>
            </a:r>
            <a:endParaRPr lang="nl-NL" sz="3700" dirty="0">
              <a:solidFill>
                <a:srgbClr val="FF0000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820537" lvl="1" indent="-410269" algn="l">
              <a:lnSpc>
                <a:spcPts val="5320"/>
              </a:lnSpc>
              <a:buFont typeface="Arial"/>
              <a:buChar char="•"/>
            </a:pPr>
            <a:r>
              <a:rPr lang="nl-NL" sz="37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Jagers observeren dieren en maken aantekeningen</a:t>
            </a:r>
          </a:p>
          <a:p>
            <a:pPr marL="820537" lvl="1" indent="-410269" algn="l">
              <a:lnSpc>
                <a:spcPts val="5320"/>
              </a:lnSpc>
              <a:buFont typeface="Arial"/>
              <a:buChar char="•"/>
            </a:pPr>
            <a:r>
              <a:rPr lang="nl-NL" sz="37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Jagers tellen dieren </a:t>
            </a:r>
            <a:endParaRPr lang="nl-NL" sz="37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820537" lvl="1" indent="-410269" algn="l">
              <a:lnSpc>
                <a:spcPts val="5320"/>
              </a:lnSpc>
              <a:buFont typeface="Arial"/>
              <a:buChar char="•"/>
            </a:pPr>
            <a:r>
              <a:rPr lang="nl-NL" sz="37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Jagers verbeteren leefgebieden voor dieren</a:t>
            </a:r>
            <a:endParaRPr lang="nl-NL" sz="37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4FE9614-BE00-6D88-D909-92AC0F0FCBEB}"/>
              </a:ext>
            </a:extLst>
          </p:cNvPr>
          <p:cNvSpPr txBox="1"/>
          <p:nvPr/>
        </p:nvSpPr>
        <p:spPr>
          <a:xfrm>
            <a:off x="319105" y="303429"/>
            <a:ext cx="9186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  <a:latin typeface="Berthold Block" panose="020B0604020202020204" charset="0"/>
              </a:rPr>
              <a:t>Wat doen jagers?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8AAB80-FD30-8DCF-DEE3-843A81BB38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7785D0E-ABA1-4193-7BF6-2F4DF5586D4B}"/>
              </a:ext>
            </a:extLst>
          </p:cNvPr>
          <p:cNvSpPr txBox="1"/>
          <p:nvPr/>
        </p:nvSpPr>
        <p:spPr>
          <a:xfrm>
            <a:off x="8534400" y="88773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schemeClr val="bg1"/>
                </a:solidFill>
                <a:latin typeface="Berthold Block" panose="020B0604020202020204" charset="0"/>
              </a:rPr>
              <a:t>Bedankt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2825185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37663" y="571183"/>
            <a:ext cx="6317396" cy="9464264"/>
          </a:xfrm>
          <a:custGeom>
            <a:avLst/>
            <a:gdLst/>
            <a:ahLst/>
            <a:cxnLst/>
            <a:rect l="l" t="t" r="r" b="b"/>
            <a:pathLst>
              <a:path w="6317396" h="9464264">
                <a:moveTo>
                  <a:pt x="0" y="0"/>
                </a:moveTo>
                <a:lnTo>
                  <a:pt x="6317396" y="0"/>
                </a:lnTo>
                <a:lnTo>
                  <a:pt x="6317396" y="9464264"/>
                </a:lnTo>
                <a:lnTo>
                  <a:pt x="0" y="94642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-360751" y="251553"/>
            <a:ext cx="6537022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nl-NL" sz="5699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Hoe word je jager?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8600" y="1485900"/>
            <a:ext cx="11099517" cy="5049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Duurt ongeveer 1-1,5 jaar om jager te worden</a:t>
            </a: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Praktijk en theorie examen voor jachtdiploma</a:t>
            </a:r>
          </a:p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Vergunning om te jagen </a:t>
            </a: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  <a:p>
            <a:pPr marL="1014093" lvl="1" indent="-571500" algn="l">
              <a:lnSpc>
                <a:spcPts val="5739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</a:t>
            </a: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en wapenkluis</a:t>
            </a:r>
          </a:p>
          <a:p>
            <a:pPr marL="885186" lvl="1" indent="-442593" algn="l">
              <a:lnSpc>
                <a:spcPts val="5739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</a:t>
            </a:r>
            <a:r>
              <a:rPr lang="nl-NL" sz="36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en wapenvergunning</a:t>
            </a:r>
          </a:p>
          <a:p>
            <a:pPr marL="885186" lvl="1" indent="-442593">
              <a:lnSpc>
                <a:spcPts val="5739"/>
              </a:lnSpc>
              <a:buFont typeface="Arial"/>
              <a:buChar char="•"/>
            </a:pPr>
            <a:r>
              <a:rPr lang="nl-NL" sz="360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Jachtveld moet minimaal 40 hectare zijn</a:t>
            </a:r>
          </a:p>
          <a:p>
            <a:pPr marL="885186" lvl="1" indent="-442593" algn="l">
              <a:lnSpc>
                <a:spcPts val="5739"/>
              </a:lnSpc>
              <a:buFont typeface="Arial"/>
              <a:buChar char="•"/>
            </a:pPr>
            <a:endParaRPr lang="nl-NL" sz="3600" noProof="0" dirty="0">
              <a:solidFill>
                <a:srgbClr val="FFFFFF"/>
              </a:solidFill>
              <a:latin typeface="Berthold Block"/>
              <a:ea typeface="Berthold Block"/>
              <a:cs typeface="Berthold Block"/>
              <a:sym typeface="Berthold Block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ECD1D37-BDB6-0ADC-50FB-BB3E63ADD9AC}"/>
              </a:ext>
            </a:extLst>
          </p:cNvPr>
          <p:cNvSpPr/>
          <p:nvPr/>
        </p:nvSpPr>
        <p:spPr>
          <a:xfrm>
            <a:off x="14748" y="8844022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5" y="0"/>
                </a:lnTo>
                <a:lnTo>
                  <a:pt x="1525005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53740CF-D418-5B44-B172-1F3DF7B6FE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773" y="6078141"/>
            <a:ext cx="5994117" cy="3988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E5638-6AE1-EEE0-BA4B-97900C5D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watervogel, vogel, buitenshuis, gras&#10;&#10;Door AI gegenereerde inhoud is mogelijk onjuist.">
            <a:extLst>
              <a:ext uri="{FF2B5EF4-FFF2-40B4-BE49-F238E27FC236}">
                <a16:creationId xmlns:a16="http://schemas.microsoft.com/office/drawing/2014/main" id="{0B64FDC4-AB32-9448-20DE-ED13EEF5CA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5300"/>
            <a:ext cx="18359284" cy="1213505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5C6464D-B931-7506-27A2-3D720ED9BD22}"/>
              </a:ext>
            </a:extLst>
          </p:cNvPr>
          <p:cNvSpPr txBox="1"/>
          <p:nvPr/>
        </p:nvSpPr>
        <p:spPr>
          <a:xfrm>
            <a:off x="12649200" y="8863802"/>
            <a:ext cx="9186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dirty="0">
                <a:solidFill>
                  <a:schemeClr val="bg1"/>
                </a:solidFill>
                <a:latin typeface="Berthold Block" panose="020B0604020202020204" charset="0"/>
              </a:rPr>
              <a:t>Faunaschade</a:t>
            </a:r>
          </a:p>
        </p:txBody>
      </p:sp>
    </p:spTree>
    <p:extLst>
      <p:ext uri="{BB962C8B-B14F-4D97-AF65-F5344CB8AC3E}">
        <p14:creationId xmlns:p14="http://schemas.microsoft.com/office/powerpoint/2010/main" val="1257349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0980" y="571500"/>
            <a:ext cx="10002203" cy="6381711"/>
          </a:xfrm>
          <a:custGeom>
            <a:avLst/>
            <a:gdLst/>
            <a:ahLst/>
            <a:cxnLst/>
            <a:rect l="l" t="t" r="r" b="b"/>
            <a:pathLst>
              <a:path w="10002203" h="6381711">
                <a:moveTo>
                  <a:pt x="0" y="0"/>
                </a:moveTo>
                <a:lnTo>
                  <a:pt x="10002203" y="0"/>
                </a:lnTo>
                <a:lnTo>
                  <a:pt x="10002203" y="6381711"/>
                </a:lnTo>
                <a:lnTo>
                  <a:pt x="0" y="638171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021" t="-2582" r="-3240" b="-1561"/>
            </a:stretch>
          </a:blipFill>
        </p:spPr>
        <p:txBody>
          <a:bodyPr/>
          <a:lstStyle/>
          <a:p>
            <a:endParaRPr lang="nl-N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484017" y="178707"/>
            <a:ext cx="5166058" cy="1295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nl-NL" sz="7500" noProof="0" dirty="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Faunaschade</a:t>
            </a:r>
          </a:p>
        </p:txBody>
      </p:sp>
      <p:sp>
        <p:nvSpPr>
          <p:cNvPr id="4" name="Freeform 4"/>
          <p:cNvSpPr/>
          <p:nvPr/>
        </p:nvSpPr>
        <p:spPr>
          <a:xfrm>
            <a:off x="16496798" y="8725450"/>
            <a:ext cx="1525005" cy="1382843"/>
          </a:xfrm>
          <a:custGeom>
            <a:avLst/>
            <a:gdLst/>
            <a:ahLst/>
            <a:cxnLst/>
            <a:rect l="l" t="t" r="r" b="b"/>
            <a:pathLst>
              <a:path w="1525005" h="1382843">
                <a:moveTo>
                  <a:pt x="0" y="0"/>
                </a:moveTo>
                <a:lnTo>
                  <a:pt x="1525004" y="0"/>
                </a:lnTo>
                <a:lnTo>
                  <a:pt x="1525004" y="1382843"/>
                </a:lnTo>
                <a:lnTo>
                  <a:pt x="0" y="138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noProof="0" dirty="0"/>
          </a:p>
        </p:txBody>
      </p:sp>
      <p:grpSp>
        <p:nvGrpSpPr>
          <p:cNvPr id="5" name="Group 5"/>
          <p:cNvGrpSpPr/>
          <p:nvPr/>
        </p:nvGrpSpPr>
        <p:grpSpPr>
          <a:xfrm>
            <a:off x="354985" y="2885085"/>
            <a:ext cx="9185923" cy="6826728"/>
            <a:chOff x="0" y="0"/>
            <a:chExt cx="12247897" cy="91023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47897" cy="9102304"/>
            </a:xfrm>
            <a:custGeom>
              <a:avLst/>
              <a:gdLst/>
              <a:ahLst/>
              <a:cxnLst/>
              <a:rect l="l" t="t" r="r" b="b"/>
              <a:pathLst>
                <a:path w="12247897" h="9102304">
                  <a:moveTo>
                    <a:pt x="0" y="0"/>
                  </a:moveTo>
                  <a:lnTo>
                    <a:pt x="12247897" y="0"/>
                  </a:lnTo>
                  <a:lnTo>
                    <a:pt x="12247897" y="9102304"/>
                  </a:lnTo>
                  <a:lnTo>
                    <a:pt x="0" y="9102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212941" y="1591652"/>
              <a:ext cx="11822015" cy="7510652"/>
            </a:xfrm>
            <a:custGeom>
              <a:avLst/>
              <a:gdLst/>
              <a:ahLst/>
              <a:cxnLst/>
              <a:rect l="l" t="t" r="r" b="b"/>
              <a:pathLst>
                <a:path w="11822015" h="7510652">
                  <a:moveTo>
                    <a:pt x="0" y="0"/>
                  </a:moveTo>
                  <a:lnTo>
                    <a:pt x="11822015" y="0"/>
                  </a:lnTo>
                  <a:lnTo>
                    <a:pt x="11822015" y="7510652"/>
                  </a:lnTo>
                  <a:lnTo>
                    <a:pt x="0" y="7510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241103" y="212410"/>
              <a:ext cx="3430855" cy="1052283"/>
            </a:xfrm>
            <a:custGeom>
              <a:avLst/>
              <a:gdLst/>
              <a:ahLst/>
              <a:cxnLst/>
              <a:rect l="l" t="t" r="r" b="b"/>
              <a:pathLst>
                <a:path w="3430855" h="1052283">
                  <a:moveTo>
                    <a:pt x="0" y="0"/>
                  </a:moveTo>
                  <a:lnTo>
                    <a:pt x="3430855" y="0"/>
                  </a:lnTo>
                  <a:lnTo>
                    <a:pt x="3430855" y="1052282"/>
                  </a:lnTo>
                  <a:lnTo>
                    <a:pt x="0" y="1052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9" name="Freeform 9"/>
            <p:cNvSpPr/>
            <p:nvPr/>
          </p:nvSpPr>
          <p:spPr>
            <a:xfrm>
              <a:off x="3493359" y="551221"/>
              <a:ext cx="3143051" cy="713471"/>
            </a:xfrm>
            <a:custGeom>
              <a:avLst/>
              <a:gdLst/>
              <a:ahLst/>
              <a:cxnLst/>
              <a:rect l="l" t="t" r="r" b="b"/>
              <a:pathLst>
                <a:path w="3143051" h="713471">
                  <a:moveTo>
                    <a:pt x="0" y="0"/>
                  </a:moveTo>
                  <a:lnTo>
                    <a:pt x="3143051" y="0"/>
                  </a:lnTo>
                  <a:lnTo>
                    <a:pt x="3143051" y="713471"/>
                  </a:lnTo>
                  <a:lnTo>
                    <a:pt x="0" y="71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106513" y="632600"/>
              <a:ext cx="2956605" cy="550714"/>
            </a:xfrm>
            <a:custGeom>
              <a:avLst/>
              <a:gdLst/>
              <a:ahLst/>
              <a:cxnLst/>
              <a:rect l="l" t="t" r="r" b="b"/>
              <a:pathLst>
                <a:path w="2956605" h="550714">
                  <a:moveTo>
                    <a:pt x="0" y="0"/>
                  </a:moveTo>
                  <a:lnTo>
                    <a:pt x="2956605" y="0"/>
                  </a:lnTo>
                  <a:lnTo>
                    <a:pt x="2956605" y="550714"/>
                  </a:lnTo>
                  <a:lnTo>
                    <a:pt x="0" y="550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428489" y="570920"/>
              <a:ext cx="2678024" cy="674074"/>
            </a:xfrm>
            <a:custGeom>
              <a:avLst/>
              <a:gdLst/>
              <a:ahLst/>
              <a:cxnLst/>
              <a:rect l="l" t="t" r="r" b="b"/>
              <a:pathLst>
                <a:path w="2678024" h="674074">
                  <a:moveTo>
                    <a:pt x="0" y="0"/>
                  </a:moveTo>
                  <a:lnTo>
                    <a:pt x="2678024" y="0"/>
                  </a:lnTo>
                  <a:lnTo>
                    <a:pt x="2678024" y="674074"/>
                  </a:lnTo>
                  <a:lnTo>
                    <a:pt x="0" y="674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NL" noProof="0" dirty="0"/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EA52B6C9-43FA-1566-61EC-9BC1019065B1}"/>
              </a:ext>
            </a:extLst>
          </p:cNvPr>
          <p:cNvSpPr txBox="1"/>
          <p:nvPr/>
        </p:nvSpPr>
        <p:spPr>
          <a:xfrm>
            <a:off x="17206" y="9871121"/>
            <a:ext cx="328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Berthold Block" panose="020B0604020202020204" charset="0"/>
              </a:rPr>
              <a:t>Bron: BIJ12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4234</TotalTime>
  <Words>1134</Words>
  <Application>Microsoft Office PowerPoint</Application>
  <PresentationFormat>Aangepast</PresentationFormat>
  <Paragraphs>320</Paragraphs>
  <Slides>60</Slides>
  <Notes>36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60</vt:i4>
      </vt:variant>
    </vt:vector>
  </HeadingPairs>
  <TitlesOfParts>
    <vt:vector size="65" baseType="lpstr">
      <vt:lpstr>Berthold Block</vt:lpstr>
      <vt:lpstr>Arial</vt:lpstr>
      <vt:lpstr>Calibri</vt:lpstr>
      <vt:lpstr>Open Sans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Jagersvereniging</dc:title>
  <dc:creator>HP</dc:creator>
  <cp:lastModifiedBy>Oldekamp, Mardien</cp:lastModifiedBy>
  <cp:revision>41</cp:revision>
  <dcterms:created xsi:type="dcterms:W3CDTF">2006-08-16T00:00:00Z</dcterms:created>
  <dcterms:modified xsi:type="dcterms:W3CDTF">2026-06-26T20:36:27Z</dcterms:modified>
  <dc:identifier>DAHBHDTpQdI</dc:identifier>
</cp:coreProperties>
</file>