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9"/>
  </p:notesMasterIdLst>
  <p:sldIdLst>
    <p:sldId id="256" r:id="rId2"/>
    <p:sldId id="257" r:id="rId3"/>
    <p:sldId id="263" r:id="rId4"/>
    <p:sldId id="305" r:id="rId5"/>
    <p:sldId id="265" r:id="rId6"/>
    <p:sldId id="312" r:id="rId7"/>
    <p:sldId id="327" r:id="rId8"/>
    <p:sldId id="266" r:id="rId9"/>
    <p:sldId id="267" r:id="rId10"/>
    <p:sldId id="273" r:id="rId11"/>
    <p:sldId id="275" r:id="rId12"/>
    <p:sldId id="325" r:id="rId13"/>
    <p:sldId id="277" r:id="rId14"/>
    <p:sldId id="278" r:id="rId15"/>
    <p:sldId id="315" r:id="rId16"/>
    <p:sldId id="314" r:id="rId17"/>
    <p:sldId id="319" r:id="rId18"/>
    <p:sldId id="321" r:id="rId19"/>
    <p:sldId id="288" r:id="rId20"/>
    <p:sldId id="289" r:id="rId21"/>
    <p:sldId id="290" r:id="rId22"/>
    <p:sldId id="317" r:id="rId23"/>
    <p:sldId id="304" r:id="rId24"/>
    <p:sldId id="326" r:id="rId25"/>
    <p:sldId id="279" r:id="rId26"/>
    <p:sldId id="280" r:id="rId27"/>
    <p:sldId id="282" r:id="rId28"/>
    <p:sldId id="283" r:id="rId29"/>
    <p:sldId id="284" r:id="rId30"/>
    <p:sldId id="285" r:id="rId31"/>
    <p:sldId id="286" r:id="rId32"/>
    <p:sldId id="287" r:id="rId33"/>
    <p:sldId id="309" r:id="rId34"/>
    <p:sldId id="291" r:id="rId35"/>
    <p:sldId id="292" r:id="rId36"/>
    <p:sldId id="293" r:id="rId37"/>
    <p:sldId id="261" r:id="rId38"/>
    <p:sldId id="268" r:id="rId39"/>
    <p:sldId id="328" r:id="rId40"/>
    <p:sldId id="269" r:id="rId41"/>
    <p:sldId id="298" r:id="rId42"/>
    <p:sldId id="299" r:id="rId43"/>
    <p:sldId id="300" r:id="rId44"/>
    <p:sldId id="301" r:id="rId45"/>
    <p:sldId id="302" r:id="rId46"/>
    <p:sldId id="303" r:id="rId47"/>
    <p:sldId id="310" r:id="rId48"/>
  </p:sldIdLst>
  <p:sldSz cx="18288000" cy="10287000"/>
  <p:notesSz cx="6858000" cy="9144000"/>
  <p:embeddedFontLst>
    <p:embeddedFont>
      <p:font typeface="Berthold Block" panose="020B0604020202020204" charset="0"/>
      <p:regular r:id="rId50"/>
    </p:embeddedFont>
    <p:embeddedFont>
      <p:font typeface="Open Sans" panose="020F0502020204030204" pitchFamily="34" charset="0"/>
      <p:regular r:id="rId51"/>
      <p:bold r:id="rId52"/>
      <p:italic r:id="rId53"/>
      <p:boldItalic r:id="rId5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2929"/>
    <a:srgbClr val="4F5931"/>
    <a:srgbClr val="7AAE29"/>
    <a:srgbClr val="E84E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778A8C2-9450-4656-94E2-FAE8FEC0D7BA}" v="1" dt="2026-06-26T20:40:30.8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84" autoAdjust="0"/>
    <p:restoredTop sz="95033" autoAdjust="0"/>
  </p:normalViewPr>
  <p:slideViewPr>
    <p:cSldViewPr>
      <p:cViewPr varScale="1">
        <p:scale>
          <a:sx n="52" d="100"/>
          <a:sy n="52" d="100"/>
        </p:scale>
        <p:origin x="94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1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4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26.06.2026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Deze combineren met de vorige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43533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F3569C-DF35-5964-DBF6-E4D4C2F595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BDDB98D2-1204-5624-9C78-92DA1589A9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1C10776B-E215-29F9-6E33-9B5D0A3D19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0624698-2CF2-56C7-DA02-B79B36F2F9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00908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B9613C-FC62-116C-A068-03E8A655E8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54878085-7814-BD3A-AA58-6C622202E4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7F775283-6907-5677-63AF-F90D1F6F54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Door tellingen weet de jager hoe de wildstand is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7848B93-B37F-9A37-89E1-8C4C9CCB64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50102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Introductie/tussenpagina hoort meer bij het jagen, dus daarbij neerzetten.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58789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versimpelen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80997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D8B012-4A91-4B42-6FEE-F28532A761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8CC73C74-C44A-0484-E7A4-DCCED1DDEF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6DB99AA8-017E-796C-9EB4-4473BFD53F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F100DD5-97B8-0041-795F-3783A22312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9971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08298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8000ED-B490-7E5D-81B2-9BE25C5AA2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E4A81A5E-1DC8-71E1-CC53-4EC45EF058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393BF038-7D1F-ADB6-8D56-880D8CC388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1B3474F-23D6-2057-9BBD-1B34D91140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85657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Wie heeft er een keer iets van wild gegeten.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63290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Wat een saai plaatje, website erbij zetten, zodat de mensen thuis het ook kunnen vinden. Beetje meer kleur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06266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92614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Filmpje toevoegen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65662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Dia hiervoor met een boer die aan het maaien is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34714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Filmpje </a:t>
            </a:r>
            <a:r>
              <a:rPr lang="nl-NL" dirty="0" err="1"/>
              <a:t>ipv</a:t>
            </a:r>
            <a:r>
              <a:rPr lang="nl-NL" dirty="0"/>
              <a:t> foto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14341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Voor deze dia misschien de wolf zetten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42881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21577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D9BA75-F6DF-8530-8E0C-4F2F1CA70D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872342B-13FF-E8E1-0BE7-513F469F7E4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C7106F-878F-8420-47D2-8C2D939EFD3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3FA07542-6DD9-AF55-CA29-949B410FB28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61F3474-F691-12AD-D66B-D2AFE59FD7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Houtduif: </a:t>
            </a:r>
          </a:p>
          <a:p>
            <a:r>
              <a:rPr lang="en-US"/>
              <a:t>Holenduif: Michael Michos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A5D81F-7DC0-DAEE-8F8F-46F4124D8D4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CB3945-8B9A-175F-EBE3-D35A69E685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9505564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Haas foto: Benno van Triest</a:t>
            </a:r>
          </a:p>
          <a:p>
            <a:r>
              <a:rPr lang="en-US"/>
              <a:t>Konijn foto: Bertus Kelderman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Wilde eend Benno van Triest</a:t>
            </a:r>
          </a:p>
          <a:p>
            <a:r>
              <a:rPr lang="en-US"/>
              <a:t>wintertaling: Horst Jegen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Edelhert: Maarten van der Belt</a:t>
            </a:r>
          </a:p>
          <a:p>
            <a:r>
              <a:rPr lang="en-US"/>
              <a:t>Damhert: Holly Klein Oonk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15492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73842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8AF600-A706-14B8-DB20-4ECE996BB2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8557DB76-2A1F-C97C-3010-F1BD143487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81B4AF64-3227-9494-FA0C-07E8F09942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F235F74-8F0D-9E09-1E2D-64D15B1997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6867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04B117-2090-606C-8326-BAD24A3BF2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D82C780-2FAA-3A2B-6EAF-4D4F0241946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747742-6419-A2E2-03D7-A45E547E5DA7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804D3B83-D382-C8FB-82FE-0292A6D696D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1CF3B3E-C822-D660-E35D-B24A9763F4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348B82-420D-5260-1BB2-B50E7236DEB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8B0CE3-809F-C639-3DE4-FE30C46F15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8907216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Quiz </a:t>
            </a:r>
            <a:r>
              <a:rPr lang="en-US" dirty="0" err="1"/>
              <a:t>vragen</a:t>
            </a:r>
            <a:r>
              <a:rPr lang="en-US" dirty="0"/>
              <a:t> </a:t>
            </a:r>
            <a:r>
              <a:rPr lang="en-US" dirty="0" err="1"/>
              <a:t>tussendoor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Verschrikt hert met auto </a:t>
            </a:r>
            <a:r>
              <a:rPr lang="nl-NL" dirty="0" err="1"/>
              <a:t>ipv</a:t>
            </a:r>
            <a:r>
              <a:rPr lang="nl-NL"/>
              <a:t> dood ree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44958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Deze of de vorige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887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3.pn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microsoft.com/office/2007/relationships/hdphoto" Target="../media/hdphoto4.wdp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40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8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.png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Relationship Id="rId9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4.png"/><Relationship Id="rId4" Type="http://schemas.openxmlformats.org/officeDocument/2006/relationships/image" Target="../media/image6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77.png"/><Relationship Id="rId4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png"/><Relationship Id="rId4" Type="http://schemas.openxmlformats.org/officeDocument/2006/relationships/image" Target="../media/image89.jpeg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92.jpeg"/><Relationship Id="rId7" Type="http://schemas.openxmlformats.org/officeDocument/2006/relationships/image" Target="../media/image95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0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7" Type="http://schemas.openxmlformats.org/officeDocument/2006/relationships/image" Target="../media/image4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25.svg"/><Relationship Id="rId4" Type="http://schemas.openxmlformats.org/officeDocument/2006/relationships/image" Target="../media/image102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svg"/><Relationship Id="rId5" Type="http://schemas.openxmlformats.org/officeDocument/2006/relationships/image" Target="../media/image107.svg"/><Relationship Id="rId4" Type="http://schemas.openxmlformats.org/officeDocument/2006/relationships/image" Target="../media/image106.sv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27.svg"/><Relationship Id="rId4" Type="http://schemas.openxmlformats.org/officeDocument/2006/relationships/image" Target="../media/image108.sv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svg"/><Relationship Id="rId5" Type="http://schemas.openxmlformats.org/officeDocument/2006/relationships/image" Target="../media/image25.svg"/><Relationship Id="rId4" Type="http://schemas.openxmlformats.org/officeDocument/2006/relationships/image" Target="../media/image115.sv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microsoft.com/office/2007/relationships/hdphoto" Target="../media/hdphoto2.wdp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7" Type="http://schemas.openxmlformats.org/officeDocument/2006/relationships/image" Target="../media/image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5" Type="http://schemas.openxmlformats.org/officeDocument/2006/relationships/image" Target="../media/image26.svg"/><Relationship Id="rId4" Type="http://schemas.openxmlformats.org/officeDocument/2006/relationships/image" Target="../media/image2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59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5B6DC35E-9D11-4853-18E5-0791A60CB57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4"/>
          <a:stretch>
            <a:fillRect/>
          </a:stretch>
        </p:blipFill>
        <p:spPr>
          <a:xfrm>
            <a:off x="12544364" y="37514"/>
            <a:ext cx="5794885" cy="102870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C81BA5E5-114F-D907-1447-0893C37E7EF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22860"/>
            <a:ext cx="6089817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6141065" y="-22860"/>
            <a:ext cx="6352050" cy="10309860"/>
          </a:xfrm>
          <a:custGeom>
            <a:avLst/>
            <a:gdLst/>
            <a:ahLst/>
            <a:cxnLst/>
            <a:rect l="l" t="t" r="r" b="b"/>
            <a:pathLst>
              <a:path w="18288000" h="12161520">
                <a:moveTo>
                  <a:pt x="0" y="0"/>
                </a:moveTo>
                <a:lnTo>
                  <a:pt x="18288000" y="0"/>
                </a:lnTo>
                <a:lnTo>
                  <a:pt x="18288000" y="12161520"/>
                </a:lnTo>
                <a:lnTo>
                  <a:pt x="0" y="12161520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4" name="TextBox 4"/>
          <p:cNvSpPr txBox="1"/>
          <p:nvPr/>
        </p:nvSpPr>
        <p:spPr>
          <a:xfrm>
            <a:off x="6335425" y="365502"/>
            <a:ext cx="5998501" cy="1193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nl-NL" sz="6999" noProof="0" dirty="0">
                <a:solidFill>
                  <a:srgbClr val="80BA27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Jacht in Nederland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640749" y="1559302"/>
            <a:ext cx="11387852" cy="1015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nl-NL" sz="6600" b="1" dirty="0">
                <a:solidFill>
                  <a:srgbClr val="FF2929"/>
                </a:solidFill>
                <a:latin typeface="Berthold Block" panose="020B0604020202020204" charset="0"/>
              </a:rPr>
              <a:t>Beschermen · Beheren · Benutten</a:t>
            </a:r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DDD8A249-3F42-4BEE-598F-9C5C4E870CBA}"/>
              </a:ext>
            </a:extLst>
          </p:cNvPr>
          <p:cNvSpPr/>
          <p:nvPr/>
        </p:nvSpPr>
        <p:spPr>
          <a:xfrm>
            <a:off x="15925800" y="37514"/>
            <a:ext cx="2133600" cy="1943100"/>
          </a:xfrm>
          <a:custGeom>
            <a:avLst/>
            <a:gdLst/>
            <a:ahLst/>
            <a:cxnLst/>
            <a:rect l="l" t="t" r="r" b="b"/>
            <a:pathLst>
              <a:path w="1525005" h="1382843">
                <a:moveTo>
                  <a:pt x="0" y="0"/>
                </a:moveTo>
                <a:lnTo>
                  <a:pt x="1525005" y="0"/>
                </a:lnTo>
                <a:lnTo>
                  <a:pt x="1525005" y="1382843"/>
                </a:lnTo>
                <a:lnTo>
                  <a:pt x="0" y="13828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59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EC3065F9-88AF-5E13-9828-A7322C71814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49162" y="0"/>
            <a:ext cx="18334704" cy="102870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-1066800" y="6894602"/>
            <a:ext cx="9372798" cy="34182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719"/>
              </a:lnSpc>
            </a:pPr>
            <a:r>
              <a:rPr lang="nl-NL" sz="8000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Verkeershinder en verkeersveiligheid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3013" y="-84973"/>
            <a:ext cx="3206948" cy="3365726"/>
          </a:xfrm>
          <a:custGeom>
            <a:avLst/>
            <a:gdLst/>
            <a:ahLst/>
            <a:cxnLst/>
            <a:rect l="l" t="t" r="r" b="b"/>
            <a:pathLst>
              <a:path w="3912408" h="6079908">
                <a:moveTo>
                  <a:pt x="0" y="0"/>
                </a:moveTo>
                <a:lnTo>
                  <a:pt x="3912409" y="0"/>
                </a:lnTo>
                <a:lnTo>
                  <a:pt x="3912409" y="6079908"/>
                </a:lnTo>
                <a:lnTo>
                  <a:pt x="0" y="6079908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90905" y="6667500"/>
            <a:ext cx="3711358" cy="3751074"/>
          </a:xfrm>
          <a:custGeom>
            <a:avLst/>
            <a:gdLst/>
            <a:ahLst/>
            <a:cxnLst/>
            <a:rect l="l" t="t" r="r" b="b"/>
            <a:pathLst>
              <a:path w="3711358" h="3751074">
                <a:moveTo>
                  <a:pt x="0" y="0"/>
                </a:moveTo>
                <a:lnTo>
                  <a:pt x="3711358" y="0"/>
                </a:lnTo>
                <a:lnTo>
                  <a:pt x="3711358" y="3751074"/>
                </a:lnTo>
                <a:lnTo>
                  <a:pt x="0" y="3751074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1854B2A2-8C1B-D375-5567-CEEE3F9345BE}"/>
              </a:ext>
            </a:extLst>
          </p:cNvPr>
          <p:cNvSpPr/>
          <p:nvPr/>
        </p:nvSpPr>
        <p:spPr>
          <a:xfrm>
            <a:off x="106432" y="3086100"/>
            <a:ext cx="3543529" cy="3581400"/>
          </a:xfrm>
          <a:custGeom>
            <a:avLst/>
            <a:gdLst/>
            <a:ahLst/>
            <a:cxnLst/>
            <a:rect l="l" t="t" r="r" b="b"/>
            <a:pathLst>
              <a:path w="3912408" h="6079908">
                <a:moveTo>
                  <a:pt x="0" y="0"/>
                </a:moveTo>
                <a:lnTo>
                  <a:pt x="3912409" y="0"/>
                </a:lnTo>
                <a:lnTo>
                  <a:pt x="3912409" y="6079908"/>
                </a:lnTo>
                <a:lnTo>
                  <a:pt x="0" y="6079908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FB88F823-D85B-1944-0C75-72B72483DC8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6676" y="435233"/>
            <a:ext cx="14124801" cy="94165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593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67A2D75-748A-4B88-B5BE-6D4D7A80B9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E26EBE9-E469-32F6-A490-A6FA2307510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533399" y="3421393"/>
            <a:ext cx="7772400" cy="6922708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37B10D35-91B4-9571-8B76-9E4378BC655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3581400" y="987316"/>
            <a:ext cx="7162800" cy="4820256"/>
          </a:xfrm>
          <a:prstGeom prst="rect">
            <a:avLst/>
          </a:prstGeom>
        </p:spPr>
      </p:pic>
      <p:grpSp>
        <p:nvGrpSpPr>
          <p:cNvPr id="4" name="Group 4">
            <a:extLst>
              <a:ext uri="{FF2B5EF4-FFF2-40B4-BE49-F238E27FC236}">
                <a16:creationId xmlns:a16="http://schemas.microsoft.com/office/drawing/2014/main" id="{11914CED-7154-3EB2-ADA0-D523B93055AB}"/>
              </a:ext>
            </a:extLst>
          </p:cNvPr>
          <p:cNvGrpSpPr/>
          <p:nvPr/>
        </p:nvGrpSpPr>
        <p:grpSpPr>
          <a:xfrm>
            <a:off x="11049000" y="5352229"/>
            <a:ext cx="6993070" cy="4750877"/>
            <a:chOff x="165419" y="6554046"/>
            <a:chExt cx="8903991" cy="5942443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CCACCA75-D7B5-B571-BB1D-881C3D907ABE}"/>
                </a:ext>
              </a:extLst>
            </p:cNvPr>
            <p:cNvSpPr/>
            <p:nvPr/>
          </p:nvSpPr>
          <p:spPr>
            <a:xfrm>
              <a:off x="165419" y="6554046"/>
              <a:ext cx="8903991" cy="5942443"/>
            </a:xfrm>
            <a:custGeom>
              <a:avLst/>
              <a:gdLst/>
              <a:ahLst/>
              <a:cxnLst/>
              <a:rect l="l" t="t" r="r" b="b"/>
              <a:pathLst>
                <a:path w="9041955" h="6012900">
                  <a:moveTo>
                    <a:pt x="0" y="0"/>
                  </a:moveTo>
                  <a:lnTo>
                    <a:pt x="9041955" y="0"/>
                  </a:lnTo>
                  <a:lnTo>
                    <a:pt x="9041955" y="6012900"/>
                  </a:lnTo>
                  <a:lnTo>
                    <a:pt x="0" y="6012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 noProof="0" dirty="0"/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EB3298A2-91B9-8A9D-8F8C-8EAF1E38DA0D}"/>
                </a:ext>
              </a:extLst>
            </p:cNvPr>
            <p:cNvSpPr txBox="1"/>
            <p:nvPr/>
          </p:nvSpPr>
          <p:spPr>
            <a:xfrm>
              <a:off x="5135340" y="6674213"/>
              <a:ext cx="3934069" cy="211332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4480"/>
                </a:lnSpc>
              </a:pPr>
              <a:r>
                <a:rPr lang="nl-NL" sz="3200" noProof="0" dirty="0">
                  <a:solidFill>
                    <a:srgbClr val="FFFFFF"/>
                  </a:solidFill>
                  <a:latin typeface="Berthold Block"/>
                  <a:ea typeface="Berthold Block"/>
                  <a:cs typeface="Berthold Block"/>
                  <a:sym typeface="Berthold Block"/>
                </a:rPr>
                <a:t>Ongeveer 500-1000 aanrijdingen met wilde zwijnen.</a:t>
              </a:r>
            </a:p>
          </p:txBody>
        </p:sp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0BE93893-382B-026D-3DFB-752A7493D4FB}"/>
              </a:ext>
            </a:extLst>
          </p:cNvPr>
          <p:cNvGrpSpPr/>
          <p:nvPr/>
        </p:nvGrpSpPr>
        <p:grpSpPr>
          <a:xfrm>
            <a:off x="11049000" y="-266700"/>
            <a:ext cx="6993071" cy="5410200"/>
            <a:chOff x="9142222" y="15613"/>
            <a:chExt cx="8856297" cy="6559186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AFB1322C-A4EF-887D-90F0-D80F896C1260}"/>
                </a:ext>
              </a:extLst>
            </p:cNvPr>
            <p:cNvSpPr/>
            <p:nvPr/>
          </p:nvSpPr>
          <p:spPr>
            <a:xfrm>
              <a:off x="9142222" y="561901"/>
              <a:ext cx="8856297" cy="6012898"/>
            </a:xfrm>
            <a:custGeom>
              <a:avLst/>
              <a:gdLst/>
              <a:ahLst/>
              <a:cxnLst/>
              <a:rect l="l" t="t" r="r" b="b"/>
              <a:pathLst>
                <a:path w="8856298" h="6012900">
                  <a:moveTo>
                    <a:pt x="0" y="0"/>
                  </a:moveTo>
                  <a:lnTo>
                    <a:pt x="8856298" y="0"/>
                  </a:lnTo>
                  <a:lnTo>
                    <a:pt x="8856298" y="6012900"/>
                  </a:lnTo>
                  <a:lnTo>
                    <a:pt x="0" y="6012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 noProof="0" dirty="0"/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F6D2B808-870C-A282-A450-3190402A53C0}"/>
                </a:ext>
              </a:extLst>
            </p:cNvPr>
            <p:cNvSpPr txBox="1"/>
            <p:nvPr/>
          </p:nvSpPr>
          <p:spPr>
            <a:xfrm>
              <a:off x="13258915" y="15613"/>
              <a:ext cx="4739602" cy="30221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4480"/>
                </a:lnSpc>
              </a:pPr>
              <a:endParaRPr lang="nl-NL" noProof="0" dirty="0"/>
            </a:p>
            <a:p>
              <a:pPr algn="l">
                <a:lnSpc>
                  <a:spcPts val="4480"/>
                </a:lnSpc>
              </a:pPr>
              <a:r>
                <a:rPr lang="nl-NL" sz="3200" noProof="0" dirty="0">
                  <a:solidFill>
                    <a:srgbClr val="FFFFFF"/>
                  </a:solidFill>
                  <a:latin typeface="Berthold Block"/>
                  <a:ea typeface="Berthold Block"/>
                  <a:cs typeface="Berthold Block"/>
                  <a:sym typeface="Berthold Block"/>
                </a:rPr>
                <a:t>Meer dan 10 duizend aanrijdingen met reeën</a:t>
              </a:r>
              <a:r>
                <a:rPr lang="nl-NL" sz="3200" dirty="0">
                  <a:solidFill>
                    <a:srgbClr val="FFFFFF"/>
                  </a:solidFill>
                  <a:latin typeface="Berthold Block"/>
                  <a:ea typeface="Berthold Block"/>
                  <a:cs typeface="Berthold Block"/>
                  <a:sym typeface="Berthold Block"/>
                </a:rPr>
                <a:t>.</a:t>
              </a:r>
              <a:endParaRPr lang="nl-NL" sz="3200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endParaRPr>
            </a:p>
          </p:txBody>
        </p:sp>
      </p:grpSp>
      <p:sp>
        <p:nvSpPr>
          <p:cNvPr id="16" name="TextBox 16">
            <a:extLst>
              <a:ext uri="{FF2B5EF4-FFF2-40B4-BE49-F238E27FC236}">
                <a16:creationId xmlns:a16="http://schemas.microsoft.com/office/drawing/2014/main" id="{01621D93-215B-1D05-2050-87B66D9A3537}"/>
              </a:ext>
            </a:extLst>
          </p:cNvPr>
          <p:cNvSpPr txBox="1"/>
          <p:nvPr/>
        </p:nvSpPr>
        <p:spPr>
          <a:xfrm>
            <a:off x="4953000" y="1866900"/>
            <a:ext cx="4009364" cy="2462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nl-NL" sz="4000" noProof="0" dirty="0">
                <a:solidFill>
                  <a:srgbClr val="7AAE29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In Nederland vinden er jaarlijks veel aanrijding plaats met wilde dieren. </a:t>
            </a:r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5F5FBD22-AD8A-E1FF-A845-D06120D4AA48}"/>
              </a:ext>
            </a:extLst>
          </p:cNvPr>
          <p:cNvSpPr/>
          <p:nvPr/>
        </p:nvSpPr>
        <p:spPr>
          <a:xfrm>
            <a:off x="0" y="-19497"/>
            <a:ext cx="1525005" cy="1382843"/>
          </a:xfrm>
          <a:custGeom>
            <a:avLst/>
            <a:gdLst/>
            <a:ahLst/>
            <a:cxnLst/>
            <a:rect l="l" t="t" r="r" b="b"/>
            <a:pathLst>
              <a:path w="1525005" h="1382843">
                <a:moveTo>
                  <a:pt x="0" y="0"/>
                </a:moveTo>
                <a:lnTo>
                  <a:pt x="1525005" y="0"/>
                </a:lnTo>
                <a:lnTo>
                  <a:pt x="1525005" y="1382843"/>
                </a:lnTo>
                <a:lnTo>
                  <a:pt x="0" y="138284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C88F1BBE-DAB7-7F9C-604A-9B7EAE9064B1}"/>
              </a:ext>
            </a:extLst>
          </p:cNvPr>
          <p:cNvSpPr txBox="1"/>
          <p:nvPr/>
        </p:nvSpPr>
        <p:spPr>
          <a:xfrm>
            <a:off x="16400524" y="9917668"/>
            <a:ext cx="3283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Berthold Block" panose="020B0604020202020204" charset="0"/>
              </a:rPr>
              <a:t>Bron: Wildaanrijding</a:t>
            </a:r>
          </a:p>
        </p:txBody>
      </p:sp>
    </p:spTree>
    <p:extLst>
      <p:ext uri="{BB962C8B-B14F-4D97-AF65-F5344CB8AC3E}">
        <p14:creationId xmlns:p14="http://schemas.microsoft.com/office/powerpoint/2010/main" val="31000306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59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69306" y="2495506"/>
            <a:ext cx="11201928" cy="7463285"/>
          </a:xfrm>
          <a:custGeom>
            <a:avLst/>
            <a:gdLst/>
            <a:ahLst/>
            <a:cxnLst/>
            <a:rect l="l" t="t" r="r" b="b"/>
            <a:pathLst>
              <a:path w="11201928" h="7463285">
                <a:moveTo>
                  <a:pt x="0" y="0"/>
                </a:moveTo>
                <a:lnTo>
                  <a:pt x="11201928" y="0"/>
                </a:lnTo>
                <a:lnTo>
                  <a:pt x="11201928" y="7463285"/>
                </a:lnTo>
                <a:lnTo>
                  <a:pt x="0" y="7463285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6762995" y="0"/>
            <a:ext cx="1525005" cy="1382843"/>
          </a:xfrm>
          <a:custGeom>
            <a:avLst/>
            <a:gdLst/>
            <a:ahLst/>
            <a:cxnLst/>
            <a:rect l="l" t="t" r="r" b="b"/>
            <a:pathLst>
              <a:path w="1525005" h="1382843">
                <a:moveTo>
                  <a:pt x="0" y="0"/>
                </a:moveTo>
                <a:lnTo>
                  <a:pt x="1525005" y="0"/>
                </a:lnTo>
                <a:lnTo>
                  <a:pt x="1525005" y="1382843"/>
                </a:lnTo>
                <a:lnTo>
                  <a:pt x="0" y="13828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293419" y="225233"/>
            <a:ext cx="8131820" cy="12198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rthold Block"/>
                <a:ea typeface="Berthold Block"/>
                <a:cs typeface="Berthold Block"/>
                <a:sym typeface="Berthold Block"/>
              </a:rPr>
              <a:t>Voorkomen aanrijdingen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93419" y="1638300"/>
            <a:ext cx="6325723" cy="241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marR="0" lvl="1" indent="-367030" algn="l" defTabSz="914400" rtl="0" eaLnBrk="1" fontAlgn="auto" latinLnBrk="0" hangingPunct="1">
              <a:lnSpc>
                <a:spcPts val="47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l-NL" sz="3399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rthold Block"/>
                <a:ea typeface="Berthold Block"/>
                <a:cs typeface="Berthold Block"/>
                <a:sym typeface="Berthold Block"/>
              </a:rPr>
              <a:t>S</a:t>
            </a:r>
            <a:r>
              <a:rPr kumimoji="0" lang="nl-NL" sz="3399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rthold Block"/>
                <a:ea typeface="Berthold Block"/>
                <a:cs typeface="Berthold Block"/>
                <a:sym typeface="Berthold Block"/>
              </a:rPr>
              <a:t>peciale</a:t>
            </a:r>
            <a:r>
              <a:rPr kumimoji="0" lang="nl-NL" sz="3399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rthold Block"/>
                <a:ea typeface="Berthold Block"/>
                <a:cs typeface="Berthold Block"/>
                <a:sym typeface="Berthold Block"/>
              </a:rPr>
              <a:t> viaducten voor dieren, ecoduct/</a:t>
            </a:r>
            <a:r>
              <a:rPr kumimoji="0" lang="nl-NL" sz="3399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rthold Block"/>
                <a:ea typeface="Berthold Block"/>
                <a:cs typeface="Berthold Block"/>
                <a:sym typeface="Berthold Block"/>
              </a:rPr>
              <a:t>ecopassage</a:t>
            </a:r>
            <a:endParaRPr kumimoji="0" lang="nl-NL" sz="3399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erthold Block"/>
              <a:ea typeface="Berthold Block"/>
              <a:cs typeface="Berthold Block"/>
              <a:sym typeface="Berthold Block"/>
            </a:endParaRPr>
          </a:p>
          <a:p>
            <a:pPr marL="734059" marR="0" lvl="1" indent="-367030" algn="l" defTabSz="914400" rtl="0" eaLnBrk="1" fontAlgn="auto" latinLnBrk="0" hangingPunct="1">
              <a:lnSpc>
                <a:spcPts val="47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l-NL" sz="3399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rthold Block"/>
                <a:ea typeface="Berthold Block"/>
                <a:cs typeface="Berthold Block"/>
                <a:sym typeface="Berthold Block"/>
              </a:rPr>
              <a:t>Afrastering en hekwerk</a:t>
            </a:r>
          </a:p>
          <a:p>
            <a:pPr marL="734059" marR="0" lvl="1" indent="-367030" algn="l" defTabSz="914400" rtl="0" eaLnBrk="1" fontAlgn="auto" latinLnBrk="0" hangingPunct="1">
              <a:lnSpc>
                <a:spcPts val="47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l-NL" sz="3399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rthold Block"/>
                <a:ea typeface="Berthold Block"/>
                <a:cs typeface="Berthold Block"/>
                <a:sym typeface="Berthold Block"/>
              </a:rPr>
              <a:t>Wildreflectoren en wildspiegels</a:t>
            </a:r>
          </a:p>
        </p:txBody>
      </p:sp>
      <p:sp>
        <p:nvSpPr>
          <p:cNvPr id="7" name="Freeform 7"/>
          <p:cNvSpPr/>
          <p:nvPr/>
        </p:nvSpPr>
        <p:spPr>
          <a:xfrm>
            <a:off x="-262957" y="4679150"/>
            <a:ext cx="5284843" cy="5842409"/>
          </a:xfrm>
          <a:custGeom>
            <a:avLst/>
            <a:gdLst/>
            <a:ahLst/>
            <a:cxnLst/>
            <a:rect l="l" t="t" r="r" b="b"/>
            <a:pathLst>
              <a:path w="5284843" h="5842409">
                <a:moveTo>
                  <a:pt x="0" y="0"/>
                </a:moveTo>
                <a:lnTo>
                  <a:pt x="5284843" y="0"/>
                </a:lnTo>
                <a:lnTo>
                  <a:pt x="5284843" y="5842409"/>
                </a:lnTo>
                <a:lnTo>
                  <a:pt x="0" y="584240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59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56143" y="322437"/>
            <a:ext cx="6436119" cy="9642126"/>
          </a:xfrm>
          <a:custGeom>
            <a:avLst/>
            <a:gdLst/>
            <a:ahLst/>
            <a:cxnLst/>
            <a:rect l="l" t="t" r="r" b="b"/>
            <a:pathLst>
              <a:path w="6436119" h="9642126">
                <a:moveTo>
                  <a:pt x="0" y="0"/>
                </a:moveTo>
                <a:lnTo>
                  <a:pt x="6436119" y="0"/>
                </a:lnTo>
                <a:lnTo>
                  <a:pt x="6436119" y="9642126"/>
                </a:lnTo>
                <a:lnTo>
                  <a:pt x="0" y="9642126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4" name="TextBox 4"/>
          <p:cNvSpPr txBox="1"/>
          <p:nvPr/>
        </p:nvSpPr>
        <p:spPr>
          <a:xfrm>
            <a:off x="7092247" y="246237"/>
            <a:ext cx="7538154" cy="30328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nl-NL" sz="3399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Jagers helpen pijn bij dieren te verminderen:</a:t>
            </a:r>
          </a:p>
          <a:p>
            <a:pPr algn="l">
              <a:lnSpc>
                <a:spcPts val="4759"/>
              </a:lnSpc>
              <a:spcBef>
                <a:spcPct val="0"/>
              </a:spcBef>
            </a:pPr>
            <a:r>
              <a:rPr lang="nl-NL" sz="3399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Jagers draaien piketdiensten. Als er een dier is aangereden, gaan jagers hiernaar opzoek. Als het dier gevonden is, wordt hij geschoten om langer lijden te voorkomen.</a:t>
            </a:r>
          </a:p>
        </p:txBody>
      </p:sp>
      <p:sp>
        <p:nvSpPr>
          <p:cNvPr id="5" name="Freeform 5"/>
          <p:cNvSpPr/>
          <p:nvPr/>
        </p:nvSpPr>
        <p:spPr>
          <a:xfrm>
            <a:off x="16742296" y="8835598"/>
            <a:ext cx="1525005" cy="1382843"/>
          </a:xfrm>
          <a:custGeom>
            <a:avLst/>
            <a:gdLst/>
            <a:ahLst/>
            <a:cxnLst/>
            <a:rect l="l" t="t" r="r" b="b"/>
            <a:pathLst>
              <a:path w="1525005" h="1382843">
                <a:moveTo>
                  <a:pt x="0" y="0"/>
                </a:moveTo>
                <a:lnTo>
                  <a:pt x="1525005" y="0"/>
                </a:lnTo>
                <a:lnTo>
                  <a:pt x="1525005" y="1382843"/>
                </a:lnTo>
                <a:lnTo>
                  <a:pt x="0" y="13828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583F63B8-1D14-63FB-BD10-A92000B392C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30659" y="1973027"/>
            <a:ext cx="10219057" cy="803549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593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211703-BAA3-E1AA-B4A2-18E2B5B1E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ADFC63EB-6D44-ECD8-20C7-F595FD4CA16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"/>
            <a:ext cx="18275710" cy="10287000"/>
          </a:xfrm>
          <a:prstGeom prst="rect">
            <a:avLst/>
          </a:prstGeom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6A88A36D-2BC9-F340-5218-FCFA9CF0677E}"/>
              </a:ext>
            </a:extLst>
          </p:cNvPr>
          <p:cNvSpPr txBox="1"/>
          <p:nvPr/>
        </p:nvSpPr>
        <p:spPr>
          <a:xfrm>
            <a:off x="11125200" y="9449505"/>
            <a:ext cx="12268200" cy="11862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nl-NL" sz="5400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Wildstand en tellingen</a:t>
            </a:r>
          </a:p>
          <a:p>
            <a:pPr algn="l">
              <a:lnSpc>
                <a:spcPts val="4759"/>
              </a:lnSpc>
            </a:pPr>
            <a:endParaRPr lang="nl-NL" sz="3399" noProof="0" dirty="0">
              <a:solidFill>
                <a:srgbClr val="FFFFFF"/>
              </a:solidFill>
              <a:latin typeface="Berthold Block"/>
              <a:ea typeface="Berthold Block"/>
              <a:cs typeface="Berthold Block"/>
              <a:sym typeface="Berthold Block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BBE189E1-417D-0E23-2419-89E1859EF494}"/>
              </a:ext>
            </a:extLst>
          </p:cNvPr>
          <p:cNvSpPr/>
          <p:nvPr/>
        </p:nvSpPr>
        <p:spPr>
          <a:xfrm>
            <a:off x="16735465" y="0"/>
            <a:ext cx="1525005" cy="1382843"/>
          </a:xfrm>
          <a:custGeom>
            <a:avLst/>
            <a:gdLst/>
            <a:ahLst/>
            <a:cxnLst/>
            <a:rect l="l" t="t" r="r" b="b"/>
            <a:pathLst>
              <a:path w="1525005" h="1382843">
                <a:moveTo>
                  <a:pt x="0" y="0"/>
                </a:moveTo>
                <a:lnTo>
                  <a:pt x="1525005" y="0"/>
                </a:lnTo>
                <a:lnTo>
                  <a:pt x="1525005" y="1382843"/>
                </a:lnTo>
                <a:lnTo>
                  <a:pt x="0" y="13828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35076540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593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43B967-1E66-7339-D25A-8E86E3FB15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6271C93A-F832-7CF3-7AEB-029DCA954C6C}"/>
              </a:ext>
            </a:extLst>
          </p:cNvPr>
          <p:cNvSpPr txBox="1"/>
          <p:nvPr/>
        </p:nvSpPr>
        <p:spPr>
          <a:xfrm>
            <a:off x="457200" y="419100"/>
            <a:ext cx="12268200" cy="11862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nl-NL" sz="5400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De wildstand in Nederland gezond houden</a:t>
            </a:r>
          </a:p>
          <a:p>
            <a:pPr algn="l">
              <a:lnSpc>
                <a:spcPts val="4759"/>
              </a:lnSpc>
            </a:pPr>
            <a:endParaRPr lang="nl-NL" sz="3399" noProof="0" dirty="0">
              <a:solidFill>
                <a:srgbClr val="FFFFFF"/>
              </a:solidFill>
              <a:latin typeface="Berthold Block"/>
              <a:ea typeface="Berthold Block"/>
              <a:cs typeface="Berthold Block"/>
              <a:sym typeface="Berthold Block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9DFB9D47-F6D0-45C7-CE1F-18E95D7F7D02}"/>
              </a:ext>
            </a:extLst>
          </p:cNvPr>
          <p:cNvSpPr txBox="1"/>
          <p:nvPr/>
        </p:nvSpPr>
        <p:spPr>
          <a:xfrm>
            <a:off x="457200" y="1349659"/>
            <a:ext cx="9677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nl-NL" sz="3600" dirty="0">
                <a:solidFill>
                  <a:schemeClr val="bg1"/>
                </a:solidFill>
                <a:latin typeface="Berthold Block" panose="020B0604020202020204" charset="0"/>
              </a:rPr>
              <a:t>Door tellingen in het voorjaar weet de jager hoeveel dieren er zijn in ons land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NL" sz="3600" dirty="0">
                <a:solidFill>
                  <a:schemeClr val="bg1"/>
                </a:solidFill>
                <a:latin typeface="Berthold Block" panose="020B0604020202020204" charset="0"/>
              </a:rPr>
              <a:t>De jager zorgt ervoor dat er niet teveel dieren zijn, zodat er genoeg eten voor alle dieren is</a:t>
            </a:r>
          </a:p>
          <a:p>
            <a:endParaRPr lang="nl-NL" sz="3600" dirty="0">
              <a:solidFill>
                <a:schemeClr val="bg1"/>
              </a:solidFill>
              <a:latin typeface="Berthold Block" panose="020B060402020202020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nl-NL" sz="3600" dirty="0">
              <a:solidFill>
                <a:schemeClr val="bg1"/>
              </a:solidFill>
              <a:latin typeface="Berthold Block" panose="020B0604020202020204" charset="0"/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8E9B6EBE-62CA-9136-4DB8-613A1E962AE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89642" y="266700"/>
            <a:ext cx="6518012" cy="9841043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1B8D8377-6D23-B68C-261F-72D1DB6C5FF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" y="4823772"/>
            <a:ext cx="10681813" cy="5200008"/>
          </a:xfrm>
          <a:prstGeom prst="rect">
            <a:avLst/>
          </a:prstGeom>
        </p:spPr>
      </p:pic>
      <p:sp>
        <p:nvSpPr>
          <p:cNvPr id="5" name="Freeform 5">
            <a:extLst>
              <a:ext uri="{FF2B5EF4-FFF2-40B4-BE49-F238E27FC236}">
                <a16:creationId xmlns:a16="http://schemas.microsoft.com/office/drawing/2014/main" id="{95BB3AD4-F400-08A2-DAE1-01DCE8245C6A}"/>
              </a:ext>
            </a:extLst>
          </p:cNvPr>
          <p:cNvSpPr/>
          <p:nvPr/>
        </p:nvSpPr>
        <p:spPr>
          <a:xfrm>
            <a:off x="12290" y="8724900"/>
            <a:ext cx="1525005" cy="1382843"/>
          </a:xfrm>
          <a:custGeom>
            <a:avLst/>
            <a:gdLst/>
            <a:ahLst/>
            <a:cxnLst/>
            <a:rect l="l" t="t" r="r" b="b"/>
            <a:pathLst>
              <a:path w="1525005" h="1382843">
                <a:moveTo>
                  <a:pt x="0" y="0"/>
                </a:moveTo>
                <a:lnTo>
                  <a:pt x="1525005" y="0"/>
                </a:lnTo>
                <a:lnTo>
                  <a:pt x="1525005" y="1382843"/>
                </a:lnTo>
                <a:lnTo>
                  <a:pt x="0" y="13828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2980120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593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FECD7DF-28D5-F0D4-90E8-F69B0D4B47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>
            <a:extLst>
              <a:ext uri="{FF2B5EF4-FFF2-40B4-BE49-F238E27FC236}">
                <a16:creationId xmlns:a16="http://schemas.microsoft.com/office/drawing/2014/main" id="{ACB71309-C0AD-EA13-9914-FF7788CF3AA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1800" y="122885"/>
            <a:ext cx="7467600" cy="4977703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41F1D583-DFFA-6C77-F6D1-82793D0D419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72970" y="146471"/>
            <a:ext cx="3289201" cy="6275090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8EBE12A5-E174-B7AF-A120-A236FF0766F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602686" y="5372100"/>
            <a:ext cx="7467600" cy="4792015"/>
          </a:xfrm>
          <a:prstGeom prst="rect">
            <a:avLst/>
          </a:prstGeom>
        </p:spPr>
      </p:pic>
      <p:sp>
        <p:nvSpPr>
          <p:cNvPr id="11" name="Freeform 11">
            <a:extLst>
              <a:ext uri="{FF2B5EF4-FFF2-40B4-BE49-F238E27FC236}">
                <a16:creationId xmlns:a16="http://schemas.microsoft.com/office/drawing/2014/main" id="{6878555A-844B-5555-40B2-5A9A4C59393D}"/>
              </a:ext>
            </a:extLst>
          </p:cNvPr>
          <p:cNvSpPr/>
          <p:nvPr/>
        </p:nvSpPr>
        <p:spPr>
          <a:xfrm>
            <a:off x="16679014" y="8781272"/>
            <a:ext cx="1525005" cy="1382843"/>
          </a:xfrm>
          <a:custGeom>
            <a:avLst/>
            <a:gdLst/>
            <a:ahLst/>
            <a:cxnLst/>
            <a:rect l="l" t="t" r="r" b="b"/>
            <a:pathLst>
              <a:path w="1525005" h="1382843">
                <a:moveTo>
                  <a:pt x="0" y="0"/>
                </a:moveTo>
                <a:lnTo>
                  <a:pt x="1525005" y="0"/>
                </a:lnTo>
                <a:lnTo>
                  <a:pt x="1525005" y="1382843"/>
                </a:lnTo>
                <a:lnTo>
                  <a:pt x="0" y="13828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pic>
        <p:nvPicPr>
          <p:cNvPr id="22" name="Afbeelding 21">
            <a:extLst>
              <a:ext uri="{FF2B5EF4-FFF2-40B4-BE49-F238E27FC236}">
                <a16:creationId xmlns:a16="http://schemas.microsoft.com/office/drawing/2014/main" id="{8B6ECE23-7DCC-5448-F389-BDA296E4590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7714" y="6598487"/>
            <a:ext cx="10151574" cy="3565628"/>
          </a:xfrm>
          <a:prstGeom prst="rect">
            <a:avLst/>
          </a:prstGeom>
        </p:spPr>
      </p:pic>
      <p:pic>
        <p:nvPicPr>
          <p:cNvPr id="24" name="Afbeelding 23">
            <a:extLst>
              <a:ext uri="{FF2B5EF4-FFF2-40B4-BE49-F238E27FC236}">
                <a16:creationId xmlns:a16="http://schemas.microsoft.com/office/drawing/2014/main" id="{47876CF7-7C6E-A7C8-6175-75D81778FF6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0909" y="2313709"/>
            <a:ext cx="6764655" cy="4091523"/>
          </a:xfrm>
          <a:prstGeom prst="rect">
            <a:avLst/>
          </a:prstGeom>
        </p:spPr>
      </p:pic>
      <p:sp>
        <p:nvSpPr>
          <p:cNvPr id="13" name="TextBox 5">
            <a:extLst>
              <a:ext uri="{FF2B5EF4-FFF2-40B4-BE49-F238E27FC236}">
                <a16:creationId xmlns:a16="http://schemas.microsoft.com/office/drawing/2014/main" id="{E5EA8DDC-F2F7-7994-70C0-DCD725F71F5F}"/>
              </a:ext>
            </a:extLst>
          </p:cNvPr>
          <p:cNvSpPr txBox="1"/>
          <p:nvPr/>
        </p:nvSpPr>
        <p:spPr>
          <a:xfrm>
            <a:off x="250371" y="763467"/>
            <a:ext cx="9609505" cy="1336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59"/>
              </a:lnSpc>
            </a:pPr>
            <a:r>
              <a:rPr lang="nl-NL" sz="320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Landelijk jachtseizoen </a:t>
            </a:r>
          </a:p>
          <a:p>
            <a:pPr algn="l">
              <a:lnSpc>
                <a:spcPts val="5459"/>
              </a:lnSpc>
            </a:pPr>
            <a:r>
              <a:rPr lang="nl-NL" sz="240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(Per provincie verschilt waar op gejaagd mag worden)</a:t>
            </a:r>
            <a:endParaRPr lang="nl-NL" sz="2400" noProof="0" dirty="0">
              <a:solidFill>
                <a:srgbClr val="FFFFFF"/>
              </a:solidFill>
              <a:latin typeface="Berthold Block"/>
              <a:ea typeface="Berthold Block"/>
              <a:cs typeface="Berthold Block"/>
              <a:sym typeface="Berthold Block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C2B610C2-BFC8-FEF2-C7EF-EEC917115142}"/>
              </a:ext>
            </a:extLst>
          </p:cNvPr>
          <p:cNvSpPr txBox="1"/>
          <p:nvPr/>
        </p:nvSpPr>
        <p:spPr>
          <a:xfrm>
            <a:off x="250371" y="146471"/>
            <a:ext cx="9609505" cy="705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59"/>
              </a:lnSpc>
            </a:pPr>
            <a:r>
              <a:rPr lang="nl-NL" sz="4800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Dieren waarop gejaagd wordt</a:t>
            </a:r>
          </a:p>
        </p:txBody>
      </p:sp>
      <p:sp>
        <p:nvSpPr>
          <p:cNvPr id="25" name="TextBox 5">
            <a:extLst>
              <a:ext uri="{FF2B5EF4-FFF2-40B4-BE49-F238E27FC236}">
                <a16:creationId xmlns:a16="http://schemas.microsoft.com/office/drawing/2014/main" id="{C3F9D7BA-7D4F-A4A3-C119-44A73AA94167}"/>
              </a:ext>
            </a:extLst>
          </p:cNvPr>
          <p:cNvSpPr txBox="1"/>
          <p:nvPr/>
        </p:nvSpPr>
        <p:spPr>
          <a:xfrm>
            <a:off x="5787047" y="2295944"/>
            <a:ext cx="9609505" cy="631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59"/>
              </a:lnSpc>
            </a:pPr>
            <a:r>
              <a:rPr lang="nl-NL" sz="320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Konijn</a:t>
            </a:r>
            <a:endParaRPr lang="nl-NL" sz="3200" noProof="0" dirty="0">
              <a:solidFill>
                <a:srgbClr val="FFFFFF"/>
              </a:solidFill>
              <a:latin typeface="Berthold Block"/>
              <a:ea typeface="Berthold Block"/>
              <a:cs typeface="Berthold Block"/>
              <a:sym typeface="Berthold Block"/>
            </a:endParaRPr>
          </a:p>
        </p:txBody>
      </p:sp>
      <p:sp>
        <p:nvSpPr>
          <p:cNvPr id="26" name="TextBox 5">
            <a:extLst>
              <a:ext uri="{FF2B5EF4-FFF2-40B4-BE49-F238E27FC236}">
                <a16:creationId xmlns:a16="http://schemas.microsoft.com/office/drawing/2014/main" id="{9DEA2111-F13F-CFCB-1B6E-D39F6C5AEBCF}"/>
              </a:ext>
            </a:extLst>
          </p:cNvPr>
          <p:cNvSpPr txBox="1"/>
          <p:nvPr/>
        </p:nvSpPr>
        <p:spPr>
          <a:xfrm>
            <a:off x="7206079" y="5652531"/>
            <a:ext cx="9609505" cy="631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59"/>
              </a:lnSpc>
            </a:pPr>
            <a:r>
              <a:rPr lang="nl-NL" sz="320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Houtduif</a:t>
            </a:r>
            <a:endParaRPr lang="nl-NL" sz="3200" noProof="0" dirty="0">
              <a:solidFill>
                <a:srgbClr val="FFFFFF"/>
              </a:solidFill>
              <a:latin typeface="Berthold Block"/>
              <a:ea typeface="Berthold Block"/>
              <a:cs typeface="Berthold Block"/>
              <a:sym typeface="Berthold Block"/>
            </a:endParaRPr>
          </a:p>
        </p:txBody>
      </p:sp>
      <p:sp>
        <p:nvSpPr>
          <p:cNvPr id="27" name="TextBox 5">
            <a:extLst>
              <a:ext uri="{FF2B5EF4-FFF2-40B4-BE49-F238E27FC236}">
                <a16:creationId xmlns:a16="http://schemas.microsoft.com/office/drawing/2014/main" id="{18719CDF-8176-7DFD-E73F-0FFAED0E455B}"/>
              </a:ext>
            </a:extLst>
          </p:cNvPr>
          <p:cNvSpPr txBox="1"/>
          <p:nvPr/>
        </p:nvSpPr>
        <p:spPr>
          <a:xfrm>
            <a:off x="16535400" y="220209"/>
            <a:ext cx="9609505" cy="631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59"/>
              </a:lnSpc>
            </a:pPr>
            <a:r>
              <a:rPr lang="nl-NL" sz="320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Fazant</a:t>
            </a:r>
            <a:endParaRPr lang="nl-NL" sz="3200" noProof="0" dirty="0">
              <a:solidFill>
                <a:srgbClr val="FFFFFF"/>
              </a:solidFill>
              <a:latin typeface="Berthold Block"/>
              <a:ea typeface="Berthold Block"/>
              <a:cs typeface="Berthold Block"/>
              <a:sym typeface="Berthold Block"/>
            </a:endParaRPr>
          </a:p>
        </p:txBody>
      </p:sp>
      <p:sp>
        <p:nvSpPr>
          <p:cNvPr id="28" name="TextBox 5">
            <a:extLst>
              <a:ext uri="{FF2B5EF4-FFF2-40B4-BE49-F238E27FC236}">
                <a16:creationId xmlns:a16="http://schemas.microsoft.com/office/drawing/2014/main" id="{FC1289DC-F13D-F8DB-EB70-1F2E2BA6A396}"/>
              </a:ext>
            </a:extLst>
          </p:cNvPr>
          <p:cNvSpPr txBox="1"/>
          <p:nvPr/>
        </p:nvSpPr>
        <p:spPr>
          <a:xfrm>
            <a:off x="488748" y="6585318"/>
            <a:ext cx="9609505" cy="631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59"/>
              </a:lnSpc>
            </a:pPr>
            <a:r>
              <a:rPr lang="nl-NL" sz="3200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Haas</a:t>
            </a:r>
          </a:p>
        </p:txBody>
      </p:sp>
      <p:sp>
        <p:nvSpPr>
          <p:cNvPr id="30" name="TextBox 5">
            <a:extLst>
              <a:ext uri="{FF2B5EF4-FFF2-40B4-BE49-F238E27FC236}">
                <a16:creationId xmlns:a16="http://schemas.microsoft.com/office/drawing/2014/main" id="{2988DC17-F086-416A-52F1-097C8E43FF19}"/>
              </a:ext>
            </a:extLst>
          </p:cNvPr>
          <p:cNvSpPr txBox="1"/>
          <p:nvPr/>
        </p:nvSpPr>
        <p:spPr>
          <a:xfrm>
            <a:off x="10855718" y="5336739"/>
            <a:ext cx="9609505" cy="631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59"/>
              </a:lnSpc>
            </a:pPr>
            <a:r>
              <a:rPr lang="nl-NL" sz="3200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Wilde eend</a:t>
            </a:r>
          </a:p>
        </p:txBody>
      </p:sp>
    </p:spTree>
    <p:extLst>
      <p:ext uri="{BB962C8B-B14F-4D97-AF65-F5344CB8AC3E}">
        <p14:creationId xmlns:p14="http://schemas.microsoft.com/office/powerpoint/2010/main" val="2427931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593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9C95A2-9129-0D13-C34D-EBC018B3A1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D8B8779A-C68F-A414-625D-6B6AC12116E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71632" y="4034086"/>
            <a:ext cx="3367299" cy="5991562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76D9869B-8F3D-A057-76A0-1288FEBEAF6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506200" y="156706"/>
            <a:ext cx="6433457" cy="3736191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6CE34425-CFCD-0E67-659C-37EFCC7D3DF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60779" y="156676"/>
            <a:ext cx="6137642" cy="3736191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6439ECB3-1B29-733A-B047-71D1E94FE62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96007" y="4034086"/>
            <a:ext cx="3451728" cy="5981702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A74D4B3D-4D78-BC19-90F6-7EC3D4716E0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464" y="788541"/>
            <a:ext cx="4659536" cy="3104326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B38874D3-32C2-6A7A-6AD2-440E07AC8D4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506200" y="4017757"/>
            <a:ext cx="6433457" cy="5944137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D8A89C69-34E6-B1FF-135D-5A1576858A3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741571" y="5040898"/>
            <a:ext cx="5981700" cy="3987800"/>
          </a:xfrm>
          <a:prstGeom prst="rect">
            <a:avLst/>
          </a:prstGeom>
        </p:spPr>
      </p:pic>
      <p:sp>
        <p:nvSpPr>
          <p:cNvPr id="11" name="Freeform 11">
            <a:extLst>
              <a:ext uri="{FF2B5EF4-FFF2-40B4-BE49-F238E27FC236}">
                <a16:creationId xmlns:a16="http://schemas.microsoft.com/office/drawing/2014/main" id="{93E657D7-657B-22AB-7BF2-56088DD87F47}"/>
              </a:ext>
            </a:extLst>
          </p:cNvPr>
          <p:cNvSpPr/>
          <p:nvPr/>
        </p:nvSpPr>
        <p:spPr>
          <a:xfrm>
            <a:off x="16762995" y="0"/>
            <a:ext cx="1525005" cy="1382843"/>
          </a:xfrm>
          <a:custGeom>
            <a:avLst/>
            <a:gdLst/>
            <a:ahLst/>
            <a:cxnLst/>
            <a:rect l="l" t="t" r="r" b="b"/>
            <a:pathLst>
              <a:path w="1525005" h="1382843">
                <a:moveTo>
                  <a:pt x="0" y="0"/>
                </a:moveTo>
                <a:lnTo>
                  <a:pt x="1525005" y="0"/>
                </a:lnTo>
                <a:lnTo>
                  <a:pt x="1525005" y="1382843"/>
                </a:lnTo>
                <a:lnTo>
                  <a:pt x="0" y="138284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0749A086-B8A7-3CBC-3861-8B2AE0DB1778}"/>
              </a:ext>
            </a:extLst>
          </p:cNvPr>
          <p:cNvSpPr txBox="1"/>
          <p:nvPr/>
        </p:nvSpPr>
        <p:spPr>
          <a:xfrm>
            <a:off x="259007" y="245023"/>
            <a:ext cx="9609505" cy="492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r>
              <a:rPr lang="nl-NL" sz="320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Beheer en schadebestrijding</a:t>
            </a:r>
          </a:p>
        </p:txBody>
      </p:sp>
      <p:sp>
        <p:nvSpPr>
          <p:cNvPr id="22" name="TextBox 5">
            <a:extLst>
              <a:ext uri="{FF2B5EF4-FFF2-40B4-BE49-F238E27FC236}">
                <a16:creationId xmlns:a16="http://schemas.microsoft.com/office/drawing/2014/main" id="{B80AE0FE-12CA-B199-1DCA-44850998D9D9}"/>
              </a:ext>
            </a:extLst>
          </p:cNvPr>
          <p:cNvSpPr txBox="1"/>
          <p:nvPr/>
        </p:nvSpPr>
        <p:spPr>
          <a:xfrm>
            <a:off x="348343" y="9549534"/>
            <a:ext cx="2514600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nl-NL" sz="3200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Grauwe gans</a:t>
            </a:r>
          </a:p>
        </p:txBody>
      </p:sp>
      <p:sp>
        <p:nvSpPr>
          <p:cNvPr id="23" name="TextBox 5">
            <a:extLst>
              <a:ext uri="{FF2B5EF4-FFF2-40B4-BE49-F238E27FC236}">
                <a16:creationId xmlns:a16="http://schemas.microsoft.com/office/drawing/2014/main" id="{7806E46D-0624-C28C-7F7F-917BD325C6FB}"/>
              </a:ext>
            </a:extLst>
          </p:cNvPr>
          <p:cNvSpPr txBox="1"/>
          <p:nvPr/>
        </p:nvSpPr>
        <p:spPr>
          <a:xfrm>
            <a:off x="356026" y="3415585"/>
            <a:ext cx="9609505" cy="492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r>
              <a:rPr lang="nl-NL" sz="320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B</a:t>
            </a:r>
            <a:r>
              <a:rPr lang="nl-NL" sz="3200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randgans</a:t>
            </a:r>
          </a:p>
        </p:txBody>
      </p:sp>
      <p:sp>
        <p:nvSpPr>
          <p:cNvPr id="24" name="TextBox 5">
            <a:extLst>
              <a:ext uri="{FF2B5EF4-FFF2-40B4-BE49-F238E27FC236}">
                <a16:creationId xmlns:a16="http://schemas.microsoft.com/office/drawing/2014/main" id="{5C18EC1E-9FC4-5A64-20D5-AA9FCDEA374C}"/>
              </a:ext>
            </a:extLst>
          </p:cNvPr>
          <p:cNvSpPr txBox="1"/>
          <p:nvPr/>
        </p:nvSpPr>
        <p:spPr>
          <a:xfrm>
            <a:off x="16535400" y="9492502"/>
            <a:ext cx="9609505" cy="492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r>
              <a:rPr lang="nl-NL" sz="320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K</a:t>
            </a:r>
            <a:r>
              <a:rPr lang="nl-NL" sz="3200" noProof="0" dirty="0" err="1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olgans</a:t>
            </a:r>
            <a:endParaRPr lang="nl-NL" sz="3200" noProof="0" dirty="0">
              <a:solidFill>
                <a:srgbClr val="FFFFFF"/>
              </a:solidFill>
              <a:latin typeface="Berthold Block"/>
              <a:ea typeface="Berthold Block"/>
              <a:cs typeface="Berthold Block"/>
              <a:sym typeface="Berthold Block"/>
            </a:endParaRPr>
          </a:p>
        </p:txBody>
      </p:sp>
      <p:sp>
        <p:nvSpPr>
          <p:cNvPr id="25" name="TextBox 5">
            <a:extLst>
              <a:ext uri="{FF2B5EF4-FFF2-40B4-BE49-F238E27FC236}">
                <a16:creationId xmlns:a16="http://schemas.microsoft.com/office/drawing/2014/main" id="{4FA5C242-3E1B-7626-7FDB-FCB1CB67F779}"/>
              </a:ext>
            </a:extLst>
          </p:cNvPr>
          <p:cNvSpPr txBox="1"/>
          <p:nvPr/>
        </p:nvSpPr>
        <p:spPr>
          <a:xfrm>
            <a:off x="16569106" y="3400424"/>
            <a:ext cx="9609505" cy="492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r>
              <a:rPr lang="nl-NL" sz="320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Damhert </a:t>
            </a:r>
          </a:p>
        </p:txBody>
      </p:sp>
      <p:sp>
        <p:nvSpPr>
          <p:cNvPr id="26" name="TextBox 5">
            <a:extLst>
              <a:ext uri="{FF2B5EF4-FFF2-40B4-BE49-F238E27FC236}">
                <a16:creationId xmlns:a16="http://schemas.microsoft.com/office/drawing/2014/main" id="{EA7C48EA-70E7-A500-3B62-3B334C0AAEEE}"/>
              </a:ext>
            </a:extLst>
          </p:cNvPr>
          <p:cNvSpPr txBox="1"/>
          <p:nvPr/>
        </p:nvSpPr>
        <p:spPr>
          <a:xfrm>
            <a:off x="9965531" y="9502190"/>
            <a:ext cx="9609505" cy="492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r>
              <a:rPr lang="nl-NL" sz="3200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Edelhert</a:t>
            </a:r>
          </a:p>
        </p:txBody>
      </p:sp>
      <p:sp>
        <p:nvSpPr>
          <p:cNvPr id="27" name="TextBox 5">
            <a:extLst>
              <a:ext uri="{FF2B5EF4-FFF2-40B4-BE49-F238E27FC236}">
                <a16:creationId xmlns:a16="http://schemas.microsoft.com/office/drawing/2014/main" id="{C587D3A0-FA1D-86DB-4186-18539127E295}"/>
              </a:ext>
            </a:extLst>
          </p:cNvPr>
          <p:cNvSpPr txBox="1"/>
          <p:nvPr/>
        </p:nvSpPr>
        <p:spPr>
          <a:xfrm>
            <a:off x="5356721" y="3352078"/>
            <a:ext cx="9609505" cy="492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r>
              <a:rPr lang="nl-NL" sz="320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W</a:t>
            </a:r>
            <a:r>
              <a:rPr lang="nl-NL" sz="3200" noProof="0" dirty="0" err="1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ildzwijn</a:t>
            </a:r>
            <a:endParaRPr lang="nl-NL" sz="3200" noProof="0" dirty="0">
              <a:solidFill>
                <a:srgbClr val="FFFFFF"/>
              </a:solidFill>
              <a:latin typeface="Berthold Block"/>
              <a:ea typeface="Berthold Block"/>
              <a:cs typeface="Berthold Block"/>
              <a:sym typeface="Berthold Block"/>
            </a:endParaRPr>
          </a:p>
        </p:txBody>
      </p:sp>
      <p:sp>
        <p:nvSpPr>
          <p:cNvPr id="28" name="TextBox 5">
            <a:extLst>
              <a:ext uri="{FF2B5EF4-FFF2-40B4-BE49-F238E27FC236}">
                <a16:creationId xmlns:a16="http://schemas.microsoft.com/office/drawing/2014/main" id="{BE830A37-E60C-4B56-AECD-E0A147FE43F1}"/>
              </a:ext>
            </a:extLst>
          </p:cNvPr>
          <p:cNvSpPr txBox="1"/>
          <p:nvPr/>
        </p:nvSpPr>
        <p:spPr>
          <a:xfrm>
            <a:off x="6934201" y="9516704"/>
            <a:ext cx="9609505" cy="492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r>
              <a:rPr lang="nl-NL" sz="320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Ree</a:t>
            </a:r>
          </a:p>
        </p:txBody>
      </p:sp>
    </p:spTree>
    <p:extLst>
      <p:ext uri="{BB962C8B-B14F-4D97-AF65-F5344CB8AC3E}">
        <p14:creationId xmlns:p14="http://schemas.microsoft.com/office/powerpoint/2010/main" val="3679177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59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845300" y="3687487"/>
            <a:ext cx="4235323" cy="6356958"/>
          </a:xfrm>
          <a:custGeom>
            <a:avLst/>
            <a:gdLst/>
            <a:ahLst/>
            <a:cxnLst/>
            <a:rect l="l" t="t" r="r" b="b"/>
            <a:pathLst>
              <a:path w="4235323" h="6356958">
                <a:moveTo>
                  <a:pt x="0" y="0"/>
                </a:moveTo>
                <a:lnTo>
                  <a:pt x="4235323" y="0"/>
                </a:lnTo>
                <a:lnTo>
                  <a:pt x="4235323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3" name="Freeform 3"/>
          <p:cNvSpPr/>
          <p:nvPr/>
        </p:nvSpPr>
        <p:spPr>
          <a:xfrm>
            <a:off x="8661723" y="221803"/>
            <a:ext cx="4979848" cy="9843394"/>
          </a:xfrm>
          <a:custGeom>
            <a:avLst/>
            <a:gdLst/>
            <a:ahLst/>
            <a:cxnLst/>
            <a:rect l="l" t="t" r="r" b="b"/>
            <a:pathLst>
              <a:path w="4979848" h="9843394">
                <a:moveTo>
                  <a:pt x="0" y="0"/>
                </a:moveTo>
                <a:lnTo>
                  <a:pt x="4979848" y="0"/>
                </a:lnTo>
                <a:lnTo>
                  <a:pt x="4979848" y="9843394"/>
                </a:lnTo>
                <a:lnTo>
                  <a:pt x="0" y="9843394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4" name="Freeform 4"/>
          <p:cNvSpPr/>
          <p:nvPr/>
        </p:nvSpPr>
        <p:spPr>
          <a:xfrm>
            <a:off x="13845300" y="201050"/>
            <a:ext cx="4222792" cy="3299307"/>
          </a:xfrm>
          <a:custGeom>
            <a:avLst/>
            <a:gdLst/>
            <a:ahLst/>
            <a:cxnLst/>
            <a:rect l="l" t="t" r="r" b="b"/>
            <a:pathLst>
              <a:path w="4222792" h="3299307">
                <a:moveTo>
                  <a:pt x="0" y="0"/>
                </a:moveTo>
                <a:lnTo>
                  <a:pt x="4222792" y="0"/>
                </a:lnTo>
                <a:lnTo>
                  <a:pt x="4222792" y="3299308"/>
                </a:lnTo>
                <a:lnTo>
                  <a:pt x="0" y="3299308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5" name="Freeform 5"/>
          <p:cNvSpPr/>
          <p:nvPr/>
        </p:nvSpPr>
        <p:spPr>
          <a:xfrm>
            <a:off x="431594" y="4694388"/>
            <a:ext cx="8030104" cy="5350057"/>
          </a:xfrm>
          <a:custGeom>
            <a:avLst/>
            <a:gdLst/>
            <a:ahLst/>
            <a:cxnLst/>
            <a:rect l="l" t="t" r="r" b="b"/>
            <a:pathLst>
              <a:path w="8030104" h="5350057">
                <a:moveTo>
                  <a:pt x="0" y="0"/>
                </a:moveTo>
                <a:lnTo>
                  <a:pt x="8030104" y="0"/>
                </a:lnTo>
                <a:lnTo>
                  <a:pt x="8030104" y="5350057"/>
                </a:lnTo>
                <a:lnTo>
                  <a:pt x="0" y="5350057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6" name="TextBox 6"/>
          <p:cNvSpPr txBox="1"/>
          <p:nvPr/>
        </p:nvSpPr>
        <p:spPr>
          <a:xfrm>
            <a:off x="197385" y="92073"/>
            <a:ext cx="2312640" cy="9366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  <a:spcBef>
                <a:spcPct val="0"/>
              </a:spcBef>
            </a:pPr>
            <a:r>
              <a:rPr lang="nl-NL" sz="5499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Tellingen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97385" y="1275355"/>
            <a:ext cx="8427518" cy="6303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49946" lvl="1" indent="-474973" algn="l">
              <a:lnSpc>
                <a:spcPts val="6159"/>
              </a:lnSpc>
              <a:buFont typeface="Arial"/>
              <a:buChar char="•"/>
            </a:pPr>
            <a:r>
              <a:rPr lang="nl-NL" sz="4399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Dit geeft inzicht hoe populaties ontwikkelen over de jaren</a:t>
            </a:r>
          </a:p>
          <a:p>
            <a:pPr marL="949946" lvl="1" indent="-474973" algn="l">
              <a:lnSpc>
                <a:spcPts val="6159"/>
              </a:lnSpc>
              <a:buFont typeface="Arial"/>
              <a:buChar char="•"/>
            </a:pPr>
            <a:r>
              <a:rPr lang="nl-NL" sz="4399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Dit biedt een goede basis voor het beheer van deze dieren</a:t>
            </a:r>
          </a:p>
          <a:p>
            <a:pPr algn="l">
              <a:lnSpc>
                <a:spcPts val="6159"/>
              </a:lnSpc>
            </a:pPr>
            <a:endParaRPr lang="nl-NL" sz="4399" noProof="0" dirty="0">
              <a:solidFill>
                <a:srgbClr val="FFFFFF"/>
              </a:solidFill>
              <a:latin typeface="Berthold Block"/>
              <a:ea typeface="Berthold Block"/>
              <a:cs typeface="Berthold Block"/>
              <a:sym typeface="Berthold Block"/>
            </a:endParaRPr>
          </a:p>
          <a:p>
            <a:pPr algn="l">
              <a:lnSpc>
                <a:spcPts val="6159"/>
              </a:lnSpc>
            </a:pPr>
            <a:endParaRPr lang="nl-NL" sz="4399" noProof="0" dirty="0">
              <a:solidFill>
                <a:srgbClr val="FFFFFF"/>
              </a:solidFill>
              <a:latin typeface="Berthold Block"/>
              <a:ea typeface="Berthold Block"/>
              <a:cs typeface="Berthold Block"/>
              <a:sym typeface="Berthold Block"/>
            </a:endParaRPr>
          </a:p>
          <a:p>
            <a:pPr algn="l">
              <a:lnSpc>
                <a:spcPts val="6159"/>
              </a:lnSpc>
            </a:pPr>
            <a:endParaRPr lang="nl-NL" sz="4399" noProof="0" dirty="0">
              <a:solidFill>
                <a:srgbClr val="FFFFFF"/>
              </a:solidFill>
              <a:latin typeface="Berthold Block"/>
              <a:ea typeface="Berthold Block"/>
              <a:cs typeface="Berthold Block"/>
              <a:sym typeface="Berthold Block"/>
            </a:endParaRPr>
          </a:p>
          <a:p>
            <a:pPr algn="l">
              <a:lnSpc>
                <a:spcPts val="6159"/>
              </a:lnSpc>
              <a:spcBef>
                <a:spcPct val="0"/>
              </a:spcBef>
            </a:pPr>
            <a:endParaRPr lang="nl-NL" sz="4399" noProof="0" dirty="0">
              <a:solidFill>
                <a:srgbClr val="FFFFFF"/>
              </a:solidFill>
              <a:latin typeface="Berthold Block"/>
              <a:ea typeface="Berthold Block"/>
              <a:cs typeface="Berthold Block"/>
              <a:sym typeface="Berthold Bloc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59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525005" cy="1382843"/>
          </a:xfrm>
          <a:custGeom>
            <a:avLst/>
            <a:gdLst/>
            <a:ahLst/>
            <a:cxnLst/>
            <a:rect l="l" t="t" r="r" b="b"/>
            <a:pathLst>
              <a:path w="1525005" h="1382843">
                <a:moveTo>
                  <a:pt x="0" y="0"/>
                </a:moveTo>
                <a:lnTo>
                  <a:pt x="1525005" y="0"/>
                </a:lnTo>
                <a:lnTo>
                  <a:pt x="1525005" y="1382843"/>
                </a:lnTo>
                <a:lnTo>
                  <a:pt x="0" y="13828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3" name="Freeform 3"/>
          <p:cNvSpPr/>
          <p:nvPr/>
        </p:nvSpPr>
        <p:spPr>
          <a:xfrm>
            <a:off x="11590955" y="306355"/>
            <a:ext cx="6355634" cy="9539414"/>
          </a:xfrm>
          <a:custGeom>
            <a:avLst/>
            <a:gdLst/>
            <a:ahLst/>
            <a:cxnLst/>
            <a:rect l="l" t="t" r="r" b="b"/>
            <a:pathLst>
              <a:path w="6355634" h="9539414">
                <a:moveTo>
                  <a:pt x="0" y="0"/>
                </a:moveTo>
                <a:lnTo>
                  <a:pt x="6355634" y="0"/>
                </a:lnTo>
                <a:lnTo>
                  <a:pt x="6355634" y="9539413"/>
                </a:lnTo>
                <a:lnTo>
                  <a:pt x="0" y="9539413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4" name="TextBox 4"/>
          <p:cNvSpPr txBox="1"/>
          <p:nvPr/>
        </p:nvSpPr>
        <p:spPr>
          <a:xfrm>
            <a:off x="341411" y="7781101"/>
            <a:ext cx="8192989" cy="20646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459"/>
              </a:lnSpc>
            </a:pPr>
            <a:r>
              <a:rPr lang="nl-NL" sz="3899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Naam:</a:t>
            </a:r>
          </a:p>
          <a:p>
            <a:pPr algn="l">
              <a:lnSpc>
                <a:spcPts val="5459"/>
              </a:lnSpc>
            </a:pPr>
            <a:r>
              <a:rPr lang="nl-NL" sz="3899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Functie:</a:t>
            </a:r>
          </a:p>
          <a:p>
            <a:pPr algn="l">
              <a:lnSpc>
                <a:spcPts val="5459"/>
              </a:lnSpc>
              <a:spcBef>
                <a:spcPct val="0"/>
              </a:spcBef>
            </a:pPr>
            <a:r>
              <a:rPr lang="nl-NL" sz="3899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Koninklijke Nederlandse Jagersvereniging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260267" y="163480"/>
            <a:ext cx="2743200" cy="1252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19"/>
              </a:lnSpc>
              <a:spcBef>
                <a:spcPct val="0"/>
              </a:spcBef>
            </a:pPr>
            <a:r>
              <a:rPr lang="nl-NL" sz="7299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Welkom</a:t>
            </a:r>
          </a:p>
        </p:txBody>
      </p:sp>
      <p:pic>
        <p:nvPicPr>
          <p:cNvPr id="6" name="Afbeelding 5" descr="Afbeelding met logo, cirkel, Handelsmerk, symbool&#10;&#10;Door AI gegenereerde inhoud is mogelijk onjuist.">
            <a:extLst>
              <a:ext uri="{FF2B5EF4-FFF2-40B4-BE49-F238E27FC236}">
                <a16:creationId xmlns:a16="http://schemas.microsoft.com/office/drawing/2014/main" id="{175BCCE9-6CC1-B157-45AF-6595F63A9EA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390" b="92404" l="9868" r="91760">
                        <a14:foregroundMark x1="22380" y1="26077" x2="87487" y2="65760"/>
                        <a14:foregroundMark x1="35605" y1="28118" x2="46999" y2="45351"/>
                        <a14:foregroundMark x1="46999" y1="45351" x2="53001" y2="64286"/>
                        <a14:foregroundMark x1="53001" y1="64286" x2="40183" y2="62585"/>
                        <a14:foregroundMark x1="40183" y1="62585" x2="26144" y2="43424"/>
                        <a14:foregroundMark x1="26144" y1="43424" x2="36928" y2="71995"/>
                        <a14:foregroundMark x1="36928" y1="71995" x2="62258" y2="85601"/>
                        <a14:foregroundMark x1="62258" y1="85601" x2="78840" y2="76077"/>
                        <a14:foregroundMark x1="78840" y1="76077" x2="86267" y2="57937"/>
                        <a14:foregroundMark x1="86267" y1="57937" x2="80977" y2="38095"/>
                        <a14:foregroundMark x1="80977" y1="38095" x2="51780" y2="15646"/>
                        <a14:foregroundMark x1="51780" y1="15646" x2="49237" y2="15873"/>
                        <a14:foregroundMark x1="46796" y1="15306" x2="40895" y2="27098"/>
                        <a14:foregroundMark x1="40895" y1="27098" x2="26348" y2="30952"/>
                        <a14:foregroundMark x1="26348" y1="30952" x2="25839" y2="44671"/>
                        <a14:foregroundMark x1="25839" y1="44671" x2="30621" y2="56803"/>
                        <a14:foregroundMark x1="30621" y1="56803" x2="35910" y2="44558"/>
                        <a14:foregroundMark x1="35910" y1="44558" x2="50763" y2="38095"/>
                        <a14:foregroundMark x1="50763" y1="38095" x2="59919" y2="48186"/>
                        <a14:foregroundMark x1="59919" y1="48186" x2="78128" y2="28798"/>
                        <a14:foregroundMark x1="78128" y1="28798" x2="70498" y2="15873"/>
                        <a14:foregroundMark x1="70498" y1="15873" x2="55137" y2="9410"/>
                        <a14:foregroundMark x1="55137" y1="9410" x2="43947" y2="12018"/>
                        <a14:foregroundMark x1="43947" y1="12018" x2="26653" y2="27438"/>
                        <a14:foregroundMark x1="26653" y1="27438" x2="18006" y2="56463"/>
                        <a14:foregroundMark x1="18006" y1="56463" x2="28281" y2="79025"/>
                        <a14:foregroundMark x1="28281" y1="79025" x2="45371" y2="87075"/>
                        <a14:foregroundMark x1="45371" y1="87075" x2="70498" y2="86168"/>
                        <a14:foregroundMark x1="70498" y1="86168" x2="81994" y2="79705"/>
                        <a14:foregroundMark x1="81994" y1="79705" x2="90234" y2="62472"/>
                        <a14:foregroundMark x1="90234" y1="62472" x2="91455" y2="47732"/>
                        <a14:foregroundMark x1="91455" y1="47732" x2="86775" y2="33107"/>
                        <a14:foregroundMark x1="86775" y1="33107" x2="70600" y2="13832"/>
                        <a14:foregroundMark x1="70600" y1="13832" x2="62258" y2="10658"/>
                        <a14:foregroundMark x1="41200" y1="25737" x2="58393" y2="18254"/>
                        <a14:foregroundMark x1="58393" y1="18254" x2="67548" y2="17120"/>
                        <a14:foregroundMark x1="69074" y1="30499" x2="33571" y2="30726"/>
                        <a14:foregroundMark x1="33571" y1="30726" x2="32960" y2="31066"/>
                        <a14:foregroundMark x1="45473" y1="24490" x2="67548" y2="28118"/>
                        <a14:foregroundMark x1="28789" y1="55329" x2="50661" y2="75737"/>
                        <a14:foregroundMark x1="50661" y1="75737" x2="66938" y2="73469"/>
                        <a14:foregroundMark x1="66938" y1="73469" x2="78128" y2="63946"/>
                        <a14:foregroundMark x1="78128" y1="63946" x2="80977" y2="58277"/>
                        <a14:foregroundMark x1="78230" y1="69274" x2="69990" y2="78458"/>
                        <a14:foregroundMark x1="69990" y1="78458" x2="35300" y2="80612"/>
                        <a14:foregroundMark x1="35300" y1="80612" x2="26653" y2="59070"/>
                        <a14:foregroundMark x1="26653" y1="59070" x2="36317" y2="67914"/>
                        <a14:foregroundMark x1="21966" y1="26966" x2="17192" y2="44558"/>
                        <a14:foregroundMark x1="17192" y1="44558" x2="18922" y2="67007"/>
                        <a14:foregroundMark x1="18922" y1="67007" x2="16175" y2="43311"/>
                        <a14:foregroundMark x1="19634" y1="67687" x2="28383" y2="81973"/>
                        <a14:foregroundMark x1="28383" y1="81973" x2="53001" y2="92971"/>
                        <a14:foregroundMark x1="53001" y1="92971" x2="62724" y2="92590"/>
                        <a14:foregroundMark x1="79594" y1="82639" x2="81689" y2="79932"/>
                        <a14:foregroundMark x1="30519" y1="83560" x2="41709" y2="87755"/>
                        <a14:foregroundMark x1="41709" y1="87755" x2="33996" y2="86681"/>
                        <a14:foregroundMark x1="23601" y1="25964" x2="32208" y2="15555"/>
                        <a14:foregroundMark x1="33846" y1="14149" x2="47101" y2="9297"/>
                        <a14:foregroundMark x1="47101" y1="9297" x2="61750" y2="9751"/>
                        <a14:foregroundMark x1="61750" y1="9751" x2="76907" y2="16327"/>
                        <a14:foregroundMark x1="76907" y1="16327" x2="86877" y2="29592"/>
                        <a14:foregroundMark x1="86877" y1="29592" x2="91760" y2="51927"/>
                        <a14:foregroundMark x1="49237" y1="8390" x2="60529" y2="8390"/>
                        <a14:foregroundMark x1="65819" y1="73356" x2="74975" y2="62245"/>
                        <a14:foregroundMark x1="74975" y1="62245" x2="66124" y2="77098"/>
                        <a14:foregroundMark x1="22482" y1="25964" x2="22482" y2="25964"/>
                        <a14:foregroundMark x1="22482" y1="26077" x2="22380" y2="26304"/>
                        <a14:foregroundMark x1="22380" y1="25850" x2="22380" y2="25850"/>
                        <a14:foregroundMark x1="22482" y1="25964" x2="22279" y2="26417"/>
                        <a14:foregroundMark x1="22279" y1="25964" x2="23093" y2="25624"/>
                        <a14:backgroundMark x1="33164" y1="14286" x2="33164" y2="14286"/>
                        <a14:backgroundMark x1="32655" y1="14512" x2="34079" y2="13605"/>
                        <a14:backgroundMark x1="21852" y1="25751" x2="22075" y2="25170"/>
                        <a14:backgroundMark x1="21465" y1="26757" x2="21770" y2="25964"/>
                        <a14:backgroundMark x1="21662" y1="25540" x2="20244" y2="23129"/>
                        <a14:backgroundMark x1="22482" y1="25964" x2="20753" y2="24490"/>
                        <a14:backgroundMark x1="29807" y1="86054" x2="33266" y2="87642"/>
                        <a14:backgroundMark x1="77416" y1="86054" x2="77416" y2="86054"/>
                        <a14:backgroundMark x1="77314" y1="85714" x2="77213" y2="85714"/>
                        <a14:backgroundMark x1="77213" y1="85714" x2="75687" y2="87642"/>
                        <a14:backgroundMark x1="77518" y1="85714" x2="80061" y2="83787"/>
                        <a14:backgroundMark x1="79044" y1="84580" x2="69786" y2="91837"/>
                        <a14:backgroundMark x1="69786" y1="91837" x2="63276" y2="934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0" y="7844034"/>
            <a:ext cx="2230959" cy="200173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59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7385" y="208405"/>
            <a:ext cx="8260609" cy="6145194"/>
          </a:xfrm>
          <a:custGeom>
            <a:avLst/>
            <a:gdLst/>
            <a:ahLst/>
            <a:cxnLst/>
            <a:rect l="l" t="t" r="r" b="b"/>
            <a:pathLst>
              <a:path w="8260609" h="6145194">
                <a:moveTo>
                  <a:pt x="0" y="0"/>
                </a:moveTo>
                <a:lnTo>
                  <a:pt x="8260609" y="0"/>
                </a:lnTo>
                <a:lnTo>
                  <a:pt x="8260609" y="6145194"/>
                </a:lnTo>
                <a:lnTo>
                  <a:pt x="0" y="6145194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3" name="Freeform 3"/>
          <p:cNvSpPr/>
          <p:nvPr/>
        </p:nvSpPr>
        <p:spPr>
          <a:xfrm>
            <a:off x="197385" y="6571404"/>
            <a:ext cx="8260609" cy="3473041"/>
          </a:xfrm>
          <a:custGeom>
            <a:avLst/>
            <a:gdLst/>
            <a:ahLst/>
            <a:cxnLst/>
            <a:rect l="l" t="t" r="r" b="b"/>
            <a:pathLst>
              <a:path w="8260609" h="3473041">
                <a:moveTo>
                  <a:pt x="0" y="0"/>
                </a:moveTo>
                <a:lnTo>
                  <a:pt x="8260609" y="0"/>
                </a:lnTo>
                <a:lnTo>
                  <a:pt x="8260609" y="3473041"/>
                </a:lnTo>
                <a:lnTo>
                  <a:pt x="0" y="3473041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4" name="Freeform 4"/>
          <p:cNvSpPr/>
          <p:nvPr/>
        </p:nvSpPr>
        <p:spPr>
          <a:xfrm>
            <a:off x="16762995" y="0"/>
            <a:ext cx="1525005" cy="1382843"/>
          </a:xfrm>
          <a:custGeom>
            <a:avLst/>
            <a:gdLst/>
            <a:ahLst/>
            <a:cxnLst/>
            <a:rect l="l" t="t" r="r" b="b"/>
            <a:pathLst>
              <a:path w="1525005" h="1382843">
                <a:moveTo>
                  <a:pt x="0" y="0"/>
                </a:moveTo>
                <a:lnTo>
                  <a:pt x="1525005" y="0"/>
                </a:lnTo>
                <a:lnTo>
                  <a:pt x="1525005" y="1382843"/>
                </a:lnTo>
                <a:lnTo>
                  <a:pt x="0" y="13828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5" name="TextBox 5"/>
          <p:cNvSpPr txBox="1"/>
          <p:nvPr/>
        </p:nvSpPr>
        <p:spPr>
          <a:xfrm>
            <a:off x="8250660" y="576943"/>
            <a:ext cx="7272667" cy="8531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36304" lvl="1" indent="-518152" algn="l">
              <a:lnSpc>
                <a:spcPts val="6719"/>
              </a:lnSpc>
              <a:spcBef>
                <a:spcPct val="0"/>
              </a:spcBef>
              <a:buFont typeface="Arial"/>
              <a:buChar char="•"/>
            </a:pPr>
            <a:r>
              <a:rPr lang="nl-NL" sz="4799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Faunavoorjaarstelling</a:t>
            </a:r>
          </a:p>
          <a:p>
            <a:pPr algn="l">
              <a:lnSpc>
                <a:spcPts val="6719"/>
              </a:lnSpc>
              <a:spcBef>
                <a:spcPct val="0"/>
              </a:spcBef>
            </a:pPr>
            <a:endParaRPr lang="nl-NL" sz="4799" noProof="0" dirty="0">
              <a:solidFill>
                <a:srgbClr val="FFFFFF"/>
              </a:solidFill>
              <a:latin typeface="Berthold Block"/>
              <a:ea typeface="Berthold Block"/>
              <a:cs typeface="Berthold Block"/>
              <a:sym typeface="Berthold Block"/>
            </a:endParaRPr>
          </a:p>
          <a:p>
            <a:pPr marL="1036304" lvl="1" indent="-518152" algn="l">
              <a:lnSpc>
                <a:spcPts val="6719"/>
              </a:lnSpc>
              <a:spcBef>
                <a:spcPct val="0"/>
              </a:spcBef>
              <a:buFont typeface="Arial"/>
              <a:buChar char="•"/>
            </a:pPr>
            <a:endParaRPr lang="nl-NL" sz="4799" noProof="0" dirty="0">
              <a:solidFill>
                <a:srgbClr val="FFFFFF"/>
              </a:solidFill>
              <a:latin typeface="Berthold Block"/>
              <a:ea typeface="Berthold Block"/>
              <a:cs typeface="Berthold Block"/>
              <a:sym typeface="Berthold Block"/>
            </a:endParaRPr>
          </a:p>
          <a:p>
            <a:pPr marL="518152" lvl="1" algn="l">
              <a:lnSpc>
                <a:spcPts val="6719"/>
              </a:lnSpc>
              <a:spcBef>
                <a:spcPct val="0"/>
              </a:spcBef>
            </a:pPr>
            <a:endParaRPr lang="nl-NL" sz="4799" noProof="0" dirty="0">
              <a:solidFill>
                <a:srgbClr val="FFFFFF"/>
              </a:solidFill>
              <a:latin typeface="Berthold Block"/>
              <a:ea typeface="Berthold Block"/>
              <a:cs typeface="Berthold Block"/>
              <a:sym typeface="Berthold Block"/>
            </a:endParaRPr>
          </a:p>
          <a:p>
            <a:pPr marL="1036304" lvl="1" indent="-518152" algn="l">
              <a:lnSpc>
                <a:spcPts val="6719"/>
              </a:lnSpc>
              <a:spcBef>
                <a:spcPct val="0"/>
              </a:spcBef>
              <a:buFont typeface="Arial"/>
              <a:buChar char="•"/>
            </a:pPr>
            <a:r>
              <a:rPr lang="nl-NL" sz="4799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Wildvoorjaarstelling</a:t>
            </a:r>
          </a:p>
          <a:p>
            <a:pPr algn="l">
              <a:lnSpc>
                <a:spcPts val="6719"/>
              </a:lnSpc>
              <a:spcBef>
                <a:spcPct val="0"/>
              </a:spcBef>
            </a:pPr>
            <a:endParaRPr lang="nl-NL" sz="4799" noProof="0" dirty="0">
              <a:solidFill>
                <a:srgbClr val="FFFFFF"/>
              </a:solidFill>
              <a:latin typeface="Berthold Block"/>
              <a:ea typeface="Berthold Block"/>
              <a:cs typeface="Berthold Block"/>
              <a:sym typeface="Berthold Block"/>
            </a:endParaRPr>
          </a:p>
          <a:p>
            <a:pPr algn="l">
              <a:lnSpc>
                <a:spcPts val="6719"/>
              </a:lnSpc>
              <a:spcBef>
                <a:spcPct val="0"/>
              </a:spcBef>
            </a:pPr>
            <a:endParaRPr lang="nl-NL" sz="4799" noProof="0" dirty="0">
              <a:solidFill>
                <a:srgbClr val="FFFFFF"/>
              </a:solidFill>
              <a:latin typeface="Berthold Block"/>
              <a:ea typeface="Berthold Block"/>
              <a:cs typeface="Berthold Block"/>
              <a:sym typeface="Berthold Block"/>
            </a:endParaRPr>
          </a:p>
          <a:p>
            <a:pPr algn="l">
              <a:lnSpc>
                <a:spcPts val="6719"/>
              </a:lnSpc>
              <a:spcBef>
                <a:spcPct val="0"/>
              </a:spcBef>
            </a:pPr>
            <a:endParaRPr lang="nl-NL" sz="4799" noProof="0" dirty="0">
              <a:solidFill>
                <a:srgbClr val="FFFFFF"/>
              </a:solidFill>
              <a:latin typeface="Berthold Block"/>
              <a:ea typeface="Berthold Block"/>
              <a:cs typeface="Berthold Block"/>
              <a:sym typeface="Berthold Block"/>
            </a:endParaRPr>
          </a:p>
          <a:p>
            <a:pPr marL="518152" lvl="1" algn="l">
              <a:lnSpc>
                <a:spcPts val="6719"/>
              </a:lnSpc>
              <a:spcBef>
                <a:spcPct val="0"/>
              </a:spcBef>
            </a:pPr>
            <a:endParaRPr lang="nl-NL" sz="4799" noProof="0" dirty="0">
              <a:solidFill>
                <a:srgbClr val="FFFFFF"/>
              </a:solidFill>
              <a:latin typeface="Berthold Block"/>
              <a:ea typeface="Berthold Block"/>
              <a:cs typeface="Berthold Block"/>
              <a:sym typeface="Berthold Block"/>
            </a:endParaRPr>
          </a:p>
          <a:p>
            <a:pPr marL="1036304" lvl="1" indent="-518152" algn="l">
              <a:lnSpc>
                <a:spcPts val="6719"/>
              </a:lnSpc>
              <a:spcBef>
                <a:spcPct val="0"/>
              </a:spcBef>
              <a:buFont typeface="Arial"/>
              <a:buChar char="•"/>
            </a:pPr>
            <a:r>
              <a:rPr lang="nl-NL" sz="4799" noProof="0" dirty="0" err="1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Reetelling</a:t>
            </a:r>
            <a:endParaRPr lang="nl-NL" sz="4799" noProof="0" dirty="0">
              <a:solidFill>
                <a:srgbClr val="FFFFFF"/>
              </a:solidFill>
              <a:latin typeface="Berthold Block"/>
              <a:ea typeface="Berthold Block"/>
              <a:cs typeface="Berthold Block"/>
              <a:sym typeface="Berthold Block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9295395" y="4842534"/>
            <a:ext cx="2466380" cy="2585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2470" lvl="1" indent="-356235" algn="l">
              <a:buFont typeface="Arial"/>
              <a:buChar char="•"/>
            </a:pPr>
            <a:r>
              <a:rPr lang="nl-NL" sz="2800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Fazant</a:t>
            </a:r>
          </a:p>
          <a:p>
            <a:pPr marL="712470" lvl="1" indent="-356235" algn="l">
              <a:buFont typeface="Arial"/>
              <a:buChar char="•"/>
            </a:pPr>
            <a:r>
              <a:rPr lang="nl-NL" sz="2800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Haas </a:t>
            </a:r>
          </a:p>
          <a:p>
            <a:pPr marL="712470" lvl="1" indent="-356235" algn="l">
              <a:buFont typeface="Arial"/>
              <a:buChar char="•"/>
            </a:pPr>
            <a:r>
              <a:rPr lang="nl-NL" sz="2800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Houtduif</a:t>
            </a:r>
          </a:p>
          <a:p>
            <a:pPr marL="712470" lvl="1" indent="-356235" algn="l">
              <a:buFont typeface="Arial"/>
              <a:buChar char="•"/>
            </a:pPr>
            <a:r>
              <a:rPr lang="nl-NL" sz="2800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Konijn</a:t>
            </a:r>
          </a:p>
          <a:p>
            <a:pPr marL="712470" lvl="1" indent="-356235" algn="l">
              <a:buFont typeface="Arial"/>
              <a:buChar char="•"/>
            </a:pPr>
            <a:r>
              <a:rPr lang="nl-NL" sz="2800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Patrijs</a:t>
            </a:r>
          </a:p>
          <a:p>
            <a:pPr marL="712470" lvl="1" indent="-356235" algn="l">
              <a:buFont typeface="Arial"/>
              <a:buChar char="•"/>
            </a:pPr>
            <a:r>
              <a:rPr lang="nl-NL" sz="2800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Wilde eend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27FA24-4642-65AF-B168-91CB83427694}"/>
              </a:ext>
            </a:extLst>
          </p:cNvPr>
          <p:cNvSpPr txBox="1"/>
          <p:nvPr/>
        </p:nvSpPr>
        <p:spPr>
          <a:xfrm>
            <a:off x="9295395" y="1382843"/>
            <a:ext cx="4038600" cy="22718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56235" lvl="1" algn="l"/>
            <a:r>
              <a:rPr lang="nl-NL" sz="2800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Bijvoorbeeld:</a:t>
            </a:r>
          </a:p>
          <a:p>
            <a:pPr marL="712470" lvl="1" indent="-356235" algn="l">
              <a:buFont typeface="Arial"/>
              <a:buChar char="•"/>
            </a:pPr>
            <a:r>
              <a:rPr lang="nl-NL" sz="2800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Ganzen</a:t>
            </a:r>
          </a:p>
          <a:p>
            <a:pPr marL="712470" lvl="1" indent="-356235" algn="l">
              <a:buFont typeface="Arial"/>
              <a:buChar char="•"/>
            </a:pPr>
            <a:r>
              <a:rPr lang="nl-NL" sz="280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Zwarte kraai</a:t>
            </a:r>
          </a:p>
          <a:p>
            <a:pPr marL="712470" lvl="1" indent="-356235" algn="l">
              <a:buFont typeface="Arial"/>
              <a:buChar char="•"/>
            </a:pPr>
            <a:r>
              <a:rPr lang="nl-NL" sz="280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Blauwe reiger</a:t>
            </a:r>
          </a:p>
          <a:p>
            <a:pPr marL="712470" lvl="1" indent="-356235" algn="l">
              <a:lnSpc>
                <a:spcPts val="4620"/>
              </a:lnSpc>
              <a:buFont typeface="Arial"/>
              <a:buChar char="•"/>
            </a:pPr>
            <a:endParaRPr lang="nl-NL" sz="3300" noProof="0" dirty="0">
              <a:solidFill>
                <a:srgbClr val="FFFFFF"/>
              </a:solidFill>
              <a:latin typeface="Berthold Block"/>
              <a:ea typeface="Berthold Block"/>
              <a:cs typeface="Berthold Block"/>
              <a:sym typeface="Berthold Block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6F96F2C4-0FDE-2679-30A0-8EF8B5327A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74555" y="834402"/>
            <a:ext cx="7083889" cy="94525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59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85800" y="209002"/>
            <a:ext cx="6937925" cy="9868995"/>
          </a:xfrm>
          <a:custGeom>
            <a:avLst/>
            <a:gdLst/>
            <a:ahLst/>
            <a:cxnLst/>
            <a:rect l="l" t="t" r="r" b="b"/>
            <a:pathLst>
              <a:path w="6937925" h="9868995">
                <a:moveTo>
                  <a:pt x="0" y="0"/>
                </a:moveTo>
                <a:lnTo>
                  <a:pt x="6937925" y="0"/>
                </a:lnTo>
                <a:lnTo>
                  <a:pt x="6937925" y="9868995"/>
                </a:lnTo>
                <a:lnTo>
                  <a:pt x="0" y="9868995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8229600" y="266700"/>
            <a:ext cx="7149946" cy="9868995"/>
          </a:xfrm>
          <a:custGeom>
            <a:avLst/>
            <a:gdLst/>
            <a:ahLst/>
            <a:cxnLst/>
            <a:rect l="l" t="t" r="r" b="b"/>
            <a:pathLst>
              <a:path w="7149946" h="9868995">
                <a:moveTo>
                  <a:pt x="0" y="0"/>
                </a:moveTo>
                <a:lnTo>
                  <a:pt x="7149946" y="0"/>
                </a:lnTo>
                <a:lnTo>
                  <a:pt x="7149946" y="9868995"/>
                </a:lnTo>
                <a:lnTo>
                  <a:pt x="0" y="986899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1FB20CD0-9F45-E258-C2A9-3178ADE16A0E}"/>
              </a:ext>
            </a:extLst>
          </p:cNvPr>
          <p:cNvSpPr/>
          <p:nvPr/>
        </p:nvSpPr>
        <p:spPr>
          <a:xfrm>
            <a:off x="16687800" y="0"/>
            <a:ext cx="1525005" cy="1382843"/>
          </a:xfrm>
          <a:custGeom>
            <a:avLst/>
            <a:gdLst/>
            <a:ahLst/>
            <a:cxnLst/>
            <a:rect l="l" t="t" r="r" b="b"/>
            <a:pathLst>
              <a:path w="1525005" h="1382843">
                <a:moveTo>
                  <a:pt x="0" y="0"/>
                </a:moveTo>
                <a:lnTo>
                  <a:pt x="1525005" y="0"/>
                </a:lnTo>
                <a:lnTo>
                  <a:pt x="1525005" y="1382843"/>
                </a:lnTo>
                <a:lnTo>
                  <a:pt x="0" y="13828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593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CB8E6E-2C4B-8845-6E96-5B192FA82F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zoogdier, buitenshuis, wolf, canis&#10;&#10;Door AI gegenereerde inhoud is mogelijk onjuist.">
            <a:extLst>
              <a:ext uri="{FF2B5EF4-FFF2-40B4-BE49-F238E27FC236}">
                <a16:creationId xmlns:a16="http://schemas.microsoft.com/office/drawing/2014/main" id="{649055B8-4E27-80B0-6A47-2FBD97CAE52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263239"/>
            <a:ext cx="18403530" cy="10552697"/>
          </a:xfrm>
          <a:prstGeom prst="rect">
            <a:avLst/>
          </a:prstGeom>
        </p:spPr>
      </p:pic>
      <p:sp>
        <p:nvSpPr>
          <p:cNvPr id="4" name="Freeform 4">
            <a:extLst>
              <a:ext uri="{FF2B5EF4-FFF2-40B4-BE49-F238E27FC236}">
                <a16:creationId xmlns:a16="http://schemas.microsoft.com/office/drawing/2014/main" id="{B2319777-A7F3-EE85-C4C0-3DE239E3C704}"/>
              </a:ext>
            </a:extLst>
          </p:cNvPr>
          <p:cNvSpPr/>
          <p:nvPr/>
        </p:nvSpPr>
        <p:spPr>
          <a:xfrm>
            <a:off x="0" y="-263239"/>
            <a:ext cx="1525005" cy="1382843"/>
          </a:xfrm>
          <a:custGeom>
            <a:avLst/>
            <a:gdLst/>
            <a:ahLst/>
            <a:cxnLst/>
            <a:rect l="l" t="t" r="r" b="b"/>
            <a:pathLst>
              <a:path w="1525005" h="1382843">
                <a:moveTo>
                  <a:pt x="0" y="0"/>
                </a:moveTo>
                <a:lnTo>
                  <a:pt x="1525005" y="0"/>
                </a:lnTo>
                <a:lnTo>
                  <a:pt x="1525005" y="1382843"/>
                </a:lnTo>
                <a:lnTo>
                  <a:pt x="0" y="13828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C0A297AF-353E-D3B7-E7C9-5DC4F7C4C434}"/>
              </a:ext>
            </a:extLst>
          </p:cNvPr>
          <p:cNvSpPr txBox="1"/>
          <p:nvPr/>
        </p:nvSpPr>
        <p:spPr>
          <a:xfrm>
            <a:off x="304800" y="7240012"/>
            <a:ext cx="12115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9600" dirty="0">
                <a:solidFill>
                  <a:schemeClr val="bg1"/>
                </a:solidFill>
                <a:latin typeface="Berthold Block" panose="020B0604020202020204" charset="0"/>
              </a:rPr>
              <a:t>Wie heeft er al weleens een wolf gezien?</a:t>
            </a:r>
          </a:p>
        </p:txBody>
      </p:sp>
    </p:spTree>
    <p:extLst>
      <p:ext uri="{BB962C8B-B14F-4D97-AF65-F5344CB8AC3E}">
        <p14:creationId xmlns:p14="http://schemas.microsoft.com/office/powerpoint/2010/main" val="30357092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593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FE4490-70D3-A738-B80D-7EC03FE17B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Afbeelding met zoogdier, buitenshuis, wolf, boom&#10;&#10;Door AI gegenereerde inhoud is mogelijk onjuist.">
            <a:extLst>
              <a:ext uri="{FF2B5EF4-FFF2-40B4-BE49-F238E27FC236}">
                <a16:creationId xmlns:a16="http://schemas.microsoft.com/office/drawing/2014/main" id="{129E0DD2-140C-8584-95FF-C6E5A267BC8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210799" y="325342"/>
            <a:ext cx="7806810" cy="9678982"/>
          </a:xfrm>
          <a:prstGeom prst="rect">
            <a:avLst/>
          </a:prstGeom>
        </p:spPr>
      </p:pic>
      <p:sp>
        <p:nvSpPr>
          <p:cNvPr id="10" name="TextBox 5">
            <a:extLst>
              <a:ext uri="{FF2B5EF4-FFF2-40B4-BE49-F238E27FC236}">
                <a16:creationId xmlns:a16="http://schemas.microsoft.com/office/drawing/2014/main" id="{CBF5C5D0-4431-4C99-2D4B-293157CADF69}"/>
              </a:ext>
            </a:extLst>
          </p:cNvPr>
          <p:cNvSpPr txBox="1"/>
          <p:nvPr/>
        </p:nvSpPr>
        <p:spPr>
          <a:xfrm>
            <a:off x="270391" y="-70669"/>
            <a:ext cx="10679731" cy="10869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519"/>
              </a:lnSpc>
              <a:spcBef>
                <a:spcPct val="0"/>
              </a:spcBef>
            </a:pPr>
            <a:r>
              <a:rPr lang="nl-NL" sz="5400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De wolf </a:t>
            </a:r>
            <a:r>
              <a:rPr lang="nl-NL" sz="540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is leuk, maar ook lastig</a:t>
            </a:r>
            <a:endParaRPr lang="nl-NL" sz="5400" noProof="0" dirty="0">
              <a:solidFill>
                <a:srgbClr val="FFFFFF"/>
              </a:solidFill>
              <a:latin typeface="Berthold Block"/>
              <a:ea typeface="Berthold Block"/>
              <a:cs typeface="Berthold Block"/>
              <a:sym typeface="Berthold Block"/>
            </a:endParaRP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7DFAD141-D8E9-C94D-1F56-FCC87EC934E3}"/>
              </a:ext>
            </a:extLst>
          </p:cNvPr>
          <p:cNvSpPr txBox="1"/>
          <p:nvPr/>
        </p:nvSpPr>
        <p:spPr>
          <a:xfrm>
            <a:off x="699155" y="1016232"/>
            <a:ext cx="8673446" cy="6581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spcBef>
                <a:spcPct val="0"/>
              </a:spcBef>
            </a:pPr>
            <a:r>
              <a:rPr lang="nl-NL" sz="360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Het is een mooi dier maar ook lastig;</a:t>
            </a:r>
            <a:endParaRPr lang="nl-NL" sz="3600" noProof="0" dirty="0">
              <a:solidFill>
                <a:srgbClr val="FFFFFF"/>
              </a:solidFill>
              <a:latin typeface="Berthold Block"/>
              <a:ea typeface="Berthold Block"/>
              <a:cs typeface="Berthold Block"/>
              <a:sym typeface="Berthold Block"/>
            </a:endParaRPr>
          </a:p>
          <a:p>
            <a:pPr marL="685800" indent="-685800" algn="l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nl-NL" sz="3600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Roofdier</a:t>
            </a:r>
          </a:p>
          <a:p>
            <a:pPr marL="685800" indent="-685800" algn="l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nl-NL" sz="3600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Aanvallen op mens en dier</a:t>
            </a:r>
          </a:p>
          <a:p>
            <a:pPr marL="685800" indent="-685800" algn="l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nl-NL" sz="360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Aanrijdingen </a:t>
            </a:r>
            <a:endParaRPr lang="nl-NL" sz="3600" noProof="0" dirty="0">
              <a:solidFill>
                <a:srgbClr val="FFFFFF"/>
              </a:solidFill>
              <a:latin typeface="Berthold Block"/>
              <a:ea typeface="Berthold Block"/>
              <a:cs typeface="Berthold Block"/>
              <a:sym typeface="Berthold Block"/>
            </a:endParaRPr>
          </a:p>
          <a:p>
            <a:pPr marL="685800" indent="-685800" algn="l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nl-NL" sz="3600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Voor hoeveel is er ruimte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NL" sz="3600" dirty="0">
                <a:solidFill>
                  <a:schemeClr val="bg1"/>
                </a:solidFill>
                <a:latin typeface="Berthold Block" panose="020B0604020202020204" charset="0"/>
              </a:rPr>
              <a:t>Het is belangrijk dat wolven schuw blijven, op die manier houden wolven afstand van mensen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NL" sz="3600" dirty="0">
                <a:solidFill>
                  <a:schemeClr val="bg1"/>
                </a:solidFill>
                <a:latin typeface="Berthold Block" panose="020B0604020202020204" charset="0"/>
              </a:rPr>
              <a:t>Het is belangrijk dat we weten hoe de wolf omgaat met andere dieren</a:t>
            </a:r>
          </a:p>
          <a:p>
            <a:pPr marL="685800" indent="-685800" algn="l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nl-NL" sz="3600" noProof="0" dirty="0">
              <a:solidFill>
                <a:srgbClr val="FFFFFF"/>
              </a:solidFill>
              <a:latin typeface="Berthold Block"/>
              <a:ea typeface="Berthold Block"/>
              <a:cs typeface="Berthold Block"/>
              <a:sym typeface="Berthold Block"/>
            </a:endParaRPr>
          </a:p>
          <a:p>
            <a:pPr marL="685800" indent="-685800" algn="l">
              <a:lnSpc>
                <a:spcPts val="951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nl-NL" sz="4000" noProof="0" dirty="0">
              <a:solidFill>
                <a:srgbClr val="FFFFFF"/>
              </a:solidFill>
              <a:latin typeface="Berthold Block"/>
              <a:ea typeface="Berthold Block"/>
              <a:cs typeface="Berthold Block"/>
              <a:sym typeface="Berthold Block"/>
            </a:endParaRPr>
          </a:p>
        </p:txBody>
      </p:sp>
      <p:sp>
        <p:nvSpPr>
          <p:cNvPr id="2" name="Freeform 4">
            <a:extLst>
              <a:ext uri="{FF2B5EF4-FFF2-40B4-BE49-F238E27FC236}">
                <a16:creationId xmlns:a16="http://schemas.microsoft.com/office/drawing/2014/main" id="{E13D1C2F-00E2-C387-AEE7-DFF2A1A4F6C3}"/>
              </a:ext>
            </a:extLst>
          </p:cNvPr>
          <p:cNvSpPr/>
          <p:nvPr/>
        </p:nvSpPr>
        <p:spPr>
          <a:xfrm>
            <a:off x="16758079" y="15977"/>
            <a:ext cx="1525005" cy="1382843"/>
          </a:xfrm>
          <a:custGeom>
            <a:avLst/>
            <a:gdLst/>
            <a:ahLst/>
            <a:cxnLst/>
            <a:rect l="l" t="t" r="r" b="b"/>
            <a:pathLst>
              <a:path w="1525005" h="1382843">
                <a:moveTo>
                  <a:pt x="0" y="0"/>
                </a:moveTo>
                <a:lnTo>
                  <a:pt x="1525005" y="0"/>
                </a:lnTo>
                <a:lnTo>
                  <a:pt x="1525005" y="1382843"/>
                </a:lnTo>
                <a:lnTo>
                  <a:pt x="0" y="13828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0492CE2-F082-8911-A164-9A9EFB20A2B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407081" y="4979602"/>
            <a:ext cx="8421323" cy="6315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368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593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201DC2-634B-2134-2ACB-63AFEAD84B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5">
            <a:extLst>
              <a:ext uri="{FF2B5EF4-FFF2-40B4-BE49-F238E27FC236}">
                <a16:creationId xmlns:a16="http://schemas.microsoft.com/office/drawing/2014/main" id="{32F31C1F-068D-A2D4-94D4-3261C344593D}"/>
              </a:ext>
            </a:extLst>
          </p:cNvPr>
          <p:cNvSpPr txBox="1"/>
          <p:nvPr/>
        </p:nvSpPr>
        <p:spPr>
          <a:xfrm>
            <a:off x="627876" y="269986"/>
            <a:ext cx="10679731" cy="10869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519"/>
              </a:lnSpc>
              <a:spcBef>
                <a:spcPct val="0"/>
              </a:spcBef>
            </a:pPr>
            <a:r>
              <a:rPr lang="nl-NL" sz="5400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De wolf</a:t>
            </a:r>
          </a:p>
        </p:txBody>
      </p:sp>
      <p:sp>
        <p:nvSpPr>
          <p:cNvPr id="2" name="Freeform 4">
            <a:extLst>
              <a:ext uri="{FF2B5EF4-FFF2-40B4-BE49-F238E27FC236}">
                <a16:creationId xmlns:a16="http://schemas.microsoft.com/office/drawing/2014/main" id="{EFF132BA-B187-EFFF-11CA-3BBAE55558D3}"/>
              </a:ext>
            </a:extLst>
          </p:cNvPr>
          <p:cNvSpPr/>
          <p:nvPr/>
        </p:nvSpPr>
        <p:spPr>
          <a:xfrm>
            <a:off x="16758079" y="15977"/>
            <a:ext cx="1525005" cy="1382843"/>
          </a:xfrm>
          <a:custGeom>
            <a:avLst/>
            <a:gdLst/>
            <a:ahLst/>
            <a:cxnLst/>
            <a:rect l="l" t="t" r="r" b="b"/>
            <a:pathLst>
              <a:path w="1525005" h="1382843">
                <a:moveTo>
                  <a:pt x="0" y="0"/>
                </a:moveTo>
                <a:lnTo>
                  <a:pt x="1525005" y="0"/>
                </a:lnTo>
                <a:lnTo>
                  <a:pt x="1525005" y="1382843"/>
                </a:lnTo>
                <a:lnTo>
                  <a:pt x="0" y="13828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A16901E-E172-0902-8723-A0AB0CA0E53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58000" y="269986"/>
            <a:ext cx="9665357" cy="9802045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20583930-D26B-0CC1-3288-C4DE090DEA29}"/>
              </a:ext>
            </a:extLst>
          </p:cNvPr>
          <p:cNvSpPr txBox="1"/>
          <p:nvPr/>
        </p:nvSpPr>
        <p:spPr>
          <a:xfrm>
            <a:off x="235974" y="1562100"/>
            <a:ext cx="616482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200" dirty="0">
                <a:solidFill>
                  <a:schemeClr val="bg1"/>
                </a:solidFill>
                <a:latin typeface="Berthold Block" panose="020B0604020202020204" charset="0"/>
              </a:rPr>
              <a:t>De wolf is sinds 2015 weer terug in Nederland.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200" dirty="0">
                <a:solidFill>
                  <a:schemeClr val="bg1"/>
                </a:solidFill>
                <a:latin typeface="Berthold Block" panose="020B0604020202020204" charset="0"/>
              </a:rPr>
              <a:t>In 2025 waren er 131 verschillende wolven herkend, maar hoeveel het er in totaal zijn is moeilijk te zeggen 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0519ECE8-D29C-F41A-67FD-882E4B02F7B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5975" y="4169668"/>
            <a:ext cx="6387304" cy="590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1980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59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9272" y="-765155"/>
            <a:ext cx="18466544" cy="11358217"/>
          </a:xfrm>
          <a:custGeom>
            <a:avLst/>
            <a:gdLst/>
            <a:ahLst/>
            <a:cxnLst/>
            <a:rect l="l" t="t" r="r" b="b"/>
            <a:pathLst>
              <a:path w="18466544" h="11358217">
                <a:moveTo>
                  <a:pt x="0" y="0"/>
                </a:moveTo>
                <a:lnTo>
                  <a:pt x="18466544" y="0"/>
                </a:lnTo>
                <a:lnTo>
                  <a:pt x="18466544" y="11358217"/>
                </a:lnTo>
                <a:lnTo>
                  <a:pt x="0" y="1135821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3" name="TextBox 3"/>
          <p:cNvSpPr txBox="1"/>
          <p:nvPr/>
        </p:nvSpPr>
        <p:spPr>
          <a:xfrm>
            <a:off x="5878316" y="2298314"/>
            <a:ext cx="6531367" cy="2066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0"/>
              </a:lnSpc>
              <a:spcBef>
                <a:spcPct val="0"/>
              </a:spcBef>
            </a:pPr>
            <a:r>
              <a:rPr lang="nl-NL" sz="12000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Benutten</a:t>
            </a:r>
          </a:p>
        </p:txBody>
      </p:sp>
      <p:sp>
        <p:nvSpPr>
          <p:cNvPr id="4" name="Freeform 4"/>
          <p:cNvSpPr/>
          <p:nvPr/>
        </p:nvSpPr>
        <p:spPr>
          <a:xfrm>
            <a:off x="0" y="8904157"/>
            <a:ext cx="1525005" cy="1382843"/>
          </a:xfrm>
          <a:custGeom>
            <a:avLst/>
            <a:gdLst/>
            <a:ahLst/>
            <a:cxnLst/>
            <a:rect l="l" t="t" r="r" b="b"/>
            <a:pathLst>
              <a:path w="1525005" h="1382843">
                <a:moveTo>
                  <a:pt x="0" y="0"/>
                </a:moveTo>
                <a:lnTo>
                  <a:pt x="1525005" y="0"/>
                </a:lnTo>
                <a:lnTo>
                  <a:pt x="1525005" y="1382843"/>
                </a:lnTo>
                <a:lnTo>
                  <a:pt x="0" y="13828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59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0882982" y="650812"/>
            <a:ext cx="7005298" cy="3730688"/>
          </a:xfrm>
          <a:custGeom>
            <a:avLst/>
            <a:gdLst/>
            <a:ahLst/>
            <a:cxnLst/>
            <a:rect l="l" t="t" r="r" b="b"/>
            <a:pathLst>
              <a:path w="7956922" h="4056492">
                <a:moveTo>
                  <a:pt x="0" y="0"/>
                </a:moveTo>
                <a:lnTo>
                  <a:pt x="7956922" y="0"/>
                </a:lnTo>
                <a:lnTo>
                  <a:pt x="7956922" y="4056492"/>
                </a:lnTo>
                <a:lnTo>
                  <a:pt x="0" y="405649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5" name="Freeform 5"/>
          <p:cNvSpPr/>
          <p:nvPr/>
        </p:nvSpPr>
        <p:spPr>
          <a:xfrm>
            <a:off x="10882982" y="4840789"/>
            <a:ext cx="7005298" cy="4781880"/>
          </a:xfrm>
          <a:custGeom>
            <a:avLst/>
            <a:gdLst/>
            <a:ahLst/>
            <a:cxnLst/>
            <a:rect l="l" t="t" r="r" b="b"/>
            <a:pathLst>
              <a:path w="7005298" h="4781880">
                <a:moveTo>
                  <a:pt x="0" y="0"/>
                </a:moveTo>
                <a:lnTo>
                  <a:pt x="7005297" y="0"/>
                </a:lnTo>
                <a:lnTo>
                  <a:pt x="7005297" y="4781879"/>
                </a:lnTo>
                <a:lnTo>
                  <a:pt x="0" y="478187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665570FD-4EA9-0071-F88E-D5A9852B427C}"/>
              </a:ext>
            </a:extLst>
          </p:cNvPr>
          <p:cNvSpPr txBox="1"/>
          <p:nvPr/>
        </p:nvSpPr>
        <p:spPr>
          <a:xfrm>
            <a:off x="363172" y="2177540"/>
            <a:ext cx="444586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chemeClr val="bg1"/>
                </a:solidFill>
                <a:latin typeface="Berthold Block" panose="020B0604020202020204" charset="0"/>
              </a:rPr>
              <a:t>De dieren die geschoten worden kan je natuurlijk ook opeten, dit is erg lekker en duurzaam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chemeClr val="bg1"/>
                </a:solidFill>
                <a:latin typeface="Berthold Block" panose="020B0604020202020204" charset="0"/>
              </a:rPr>
              <a:t>Wild is het meest milieu- en diervriendelijke vlees dat er 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800" dirty="0">
              <a:solidFill>
                <a:schemeClr val="bg1"/>
              </a:solidFill>
              <a:latin typeface="Berthold Block" panose="020B0604020202020204" charset="0"/>
            </a:endParaRPr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B13FCB15-A396-E773-B761-F6805AC73B48}"/>
              </a:ext>
            </a:extLst>
          </p:cNvPr>
          <p:cNvSpPr/>
          <p:nvPr/>
        </p:nvSpPr>
        <p:spPr>
          <a:xfrm>
            <a:off x="5027809" y="650812"/>
            <a:ext cx="5636406" cy="9140888"/>
          </a:xfrm>
          <a:custGeom>
            <a:avLst/>
            <a:gdLst/>
            <a:ahLst/>
            <a:cxnLst/>
            <a:rect l="l" t="t" r="r" b="b"/>
            <a:pathLst>
              <a:path w="7076946" h="9435928">
                <a:moveTo>
                  <a:pt x="0" y="0"/>
                </a:moveTo>
                <a:lnTo>
                  <a:pt x="7076946" y="0"/>
                </a:lnTo>
                <a:lnTo>
                  <a:pt x="7076946" y="9435928"/>
                </a:lnTo>
                <a:lnTo>
                  <a:pt x="0" y="9435928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2" name="Freeform 4">
            <a:extLst>
              <a:ext uri="{FF2B5EF4-FFF2-40B4-BE49-F238E27FC236}">
                <a16:creationId xmlns:a16="http://schemas.microsoft.com/office/drawing/2014/main" id="{4EFF7B81-4E76-EC15-0DF5-A2BFC405419B}"/>
              </a:ext>
            </a:extLst>
          </p:cNvPr>
          <p:cNvSpPr/>
          <p:nvPr/>
        </p:nvSpPr>
        <p:spPr>
          <a:xfrm>
            <a:off x="0" y="0"/>
            <a:ext cx="1525005" cy="1382843"/>
          </a:xfrm>
          <a:custGeom>
            <a:avLst/>
            <a:gdLst/>
            <a:ahLst/>
            <a:cxnLst/>
            <a:rect l="l" t="t" r="r" b="b"/>
            <a:pathLst>
              <a:path w="1525005" h="1382843">
                <a:moveTo>
                  <a:pt x="0" y="0"/>
                </a:moveTo>
                <a:lnTo>
                  <a:pt x="1525005" y="0"/>
                </a:lnTo>
                <a:lnTo>
                  <a:pt x="1525005" y="1382843"/>
                </a:lnTo>
                <a:lnTo>
                  <a:pt x="0" y="13828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59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8200" y="114300"/>
            <a:ext cx="16230600" cy="9373172"/>
          </a:xfrm>
          <a:custGeom>
            <a:avLst/>
            <a:gdLst/>
            <a:ahLst/>
            <a:cxnLst/>
            <a:rect l="l" t="t" r="r" b="b"/>
            <a:pathLst>
              <a:path w="16230600" h="9373172">
                <a:moveTo>
                  <a:pt x="0" y="0"/>
                </a:moveTo>
                <a:lnTo>
                  <a:pt x="16230600" y="0"/>
                </a:lnTo>
                <a:lnTo>
                  <a:pt x="16230600" y="9373171"/>
                </a:lnTo>
                <a:lnTo>
                  <a:pt x="0" y="93731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E708EAD5-C73D-A772-469F-197E9456E27E}"/>
              </a:ext>
            </a:extLst>
          </p:cNvPr>
          <p:cNvSpPr txBox="1"/>
          <p:nvPr/>
        </p:nvSpPr>
        <p:spPr>
          <a:xfrm>
            <a:off x="381000" y="9638419"/>
            <a:ext cx="9144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rthold Block" panose="020B0604020202020204" charset="0"/>
                <a:ea typeface="+mn-ea"/>
                <a:cs typeface="+mn-cs"/>
              </a:rPr>
              <a:t>https://www.jagersvereniging.nl/wildopdekaart/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468136E-FD74-9463-EE9C-34570C22E34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838172" y="5143500"/>
            <a:ext cx="5068828" cy="5018139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59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67500" y="473658"/>
            <a:ext cx="14018286" cy="9339683"/>
          </a:xfrm>
          <a:custGeom>
            <a:avLst/>
            <a:gdLst/>
            <a:ahLst/>
            <a:cxnLst/>
            <a:rect l="l" t="t" r="r" b="b"/>
            <a:pathLst>
              <a:path w="14018286" h="9339683">
                <a:moveTo>
                  <a:pt x="0" y="0"/>
                </a:moveTo>
                <a:lnTo>
                  <a:pt x="14018286" y="0"/>
                </a:lnTo>
                <a:lnTo>
                  <a:pt x="14018286" y="9339684"/>
                </a:lnTo>
                <a:lnTo>
                  <a:pt x="0" y="933968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3" name="TextBox 3"/>
          <p:cNvSpPr txBox="1"/>
          <p:nvPr/>
        </p:nvSpPr>
        <p:spPr>
          <a:xfrm>
            <a:off x="375268" y="478393"/>
            <a:ext cx="3292232" cy="1590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159"/>
              </a:lnSpc>
              <a:spcBef>
                <a:spcPct val="0"/>
              </a:spcBef>
            </a:pPr>
            <a:r>
              <a:rPr lang="nl-NL" sz="6000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Wat zien jullie hier?</a:t>
            </a:r>
          </a:p>
        </p:txBody>
      </p:sp>
      <p:sp>
        <p:nvSpPr>
          <p:cNvPr id="4" name="Freeform 4"/>
          <p:cNvSpPr/>
          <p:nvPr/>
        </p:nvSpPr>
        <p:spPr>
          <a:xfrm>
            <a:off x="134034" y="8742952"/>
            <a:ext cx="1525005" cy="1382843"/>
          </a:xfrm>
          <a:custGeom>
            <a:avLst/>
            <a:gdLst/>
            <a:ahLst/>
            <a:cxnLst/>
            <a:rect l="l" t="t" r="r" b="b"/>
            <a:pathLst>
              <a:path w="1525005" h="1382843">
                <a:moveTo>
                  <a:pt x="0" y="0"/>
                </a:moveTo>
                <a:lnTo>
                  <a:pt x="1525004" y="0"/>
                </a:lnTo>
                <a:lnTo>
                  <a:pt x="1525004" y="1382843"/>
                </a:lnTo>
                <a:lnTo>
                  <a:pt x="0" y="13828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59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SC_2107_Kelly Kutterik">
            <a:hlinkClick r:id="" action="ppaction://media"/>
            <a:extLst>
              <a:ext uri="{FF2B5EF4-FFF2-40B4-BE49-F238E27FC236}">
                <a16:creationId xmlns:a16="http://schemas.microsoft.com/office/drawing/2014/main" id="{D41C2EA4-7159-58B2-50E6-98710A6835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57200" y="8953500"/>
            <a:ext cx="7922154" cy="8368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859"/>
              </a:lnSpc>
              <a:spcBef>
                <a:spcPct val="0"/>
              </a:spcBef>
            </a:pPr>
            <a:r>
              <a:rPr lang="nl-NL" sz="5400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Beschermen van reekalveren</a:t>
            </a:r>
          </a:p>
        </p:txBody>
      </p:sp>
      <p:sp>
        <p:nvSpPr>
          <p:cNvPr id="5" name="Freeform 5"/>
          <p:cNvSpPr/>
          <p:nvPr/>
        </p:nvSpPr>
        <p:spPr>
          <a:xfrm>
            <a:off x="0" y="-19497"/>
            <a:ext cx="1525005" cy="1382843"/>
          </a:xfrm>
          <a:custGeom>
            <a:avLst/>
            <a:gdLst/>
            <a:ahLst/>
            <a:cxnLst/>
            <a:rect l="l" t="t" r="r" b="b"/>
            <a:pathLst>
              <a:path w="1525005" h="1382843">
                <a:moveTo>
                  <a:pt x="0" y="0"/>
                </a:moveTo>
                <a:lnTo>
                  <a:pt x="1525005" y="0"/>
                </a:lnTo>
                <a:lnTo>
                  <a:pt x="1525005" y="1382843"/>
                </a:lnTo>
                <a:lnTo>
                  <a:pt x="0" y="13828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59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190627" y="5462050"/>
            <a:ext cx="6058061" cy="4706417"/>
          </a:xfrm>
          <a:custGeom>
            <a:avLst/>
            <a:gdLst/>
            <a:ahLst/>
            <a:cxnLst/>
            <a:rect l="l" t="t" r="r" b="b"/>
            <a:pathLst>
              <a:path w="6405109" h="5181912">
                <a:moveTo>
                  <a:pt x="0" y="0"/>
                </a:moveTo>
                <a:lnTo>
                  <a:pt x="6405109" y="0"/>
                </a:lnTo>
                <a:lnTo>
                  <a:pt x="6405109" y="5181912"/>
                </a:lnTo>
                <a:lnTo>
                  <a:pt x="0" y="518191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4" name="Freeform 4"/>
          <p:cNvSpPr>
            <a:spLocks noChangeAspect="1"/>
          </p:cNvSpPr>
          <p:nvPr/>
        </p:nvSpPr>
        <p:spPr>
          <a:xfrm>
            <a:off x="11124033" y="118532"/>
            <a:ext cx="6923572" cy="4609070"/>
          </a:xfrm>
          <a:custGeom>
            <a:avLst/>
            <a:gdLst/>
            <a:ahLst/>
            <a:cxnLst/>
            <a:rect l="l" t="t" r="r" b="b"/>
            <a:pathLst>
              <a:path w="7692866" h="4609070">
                <a:moveTo>
                  <a:pt x="0" y="0"/>
                </a:moveTo>
                <a:lnTo>
                  <a:pt x="7692867" y="0"/>
                </a:lnTo>
                <a:lnTo>
                  <a:pt x="7692867" y="4609070"/>
                </a:lnTo>
                <a:lnTo>
                  <a:pt x="0" y="460907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5" name="Freeform 5"/>
          <p:cNvSpPr/>
          <p:nvPr/>
        </p:nvSpPr>
        <p:spPr>
          <a:xfrm>
            <a:off x="10410986" y="4986556"/>
            <a:ext cx="3454608" cy="5181912"/>
          </a:xfrm>
          <a:custGeom>
            <a:avLst/>
            <a:gdLst/>
            <a:ahLst/>
            <a:cxnLst/>
            <a:rect l="l" t="t" r="r" b="b"/>
            <a:pathLst>
              <a:path w="3454608" h="5181912">
                <a:moveTo>
                  <a:pt x="0" y="0"/>
                </a:moveTo>
                <a:lnTo>
                  <a:pt x="3454608" y="0"/>
                </a:lnTo>
                <a:lnTo>
                  <a:pt x="3454608" y="5181912"/>
                </a:lnTo>
                <a:lnTo>
                  <a:pt x="0" y="5181912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6" name="Freeform 6"/>
          <p:cNvSpPr/>
          <p:nvPr/>
        </p:nvSpPr>
        <p:spPr>
          <a:xfrm>
            <a:off x="14027519" y="4986556"/>
            <a:ext cx="4076333" cy="5181912"/>
          </a:xfrm>
          <a:custGeom>
            <a:avLst/>
            <a:gdLst/>
            <a:ahLst/>
            <a:cxnLst/>
            <a:rect l="l" t="t" r="r" b="b"/>
            <a:pathLst>
              <a:path w="4076333" h="5181912">
                <a:moveTo>
                  <a:pt x="0" y="0"/>
                </a:moveTo>
                <a:lnTo>
                  <a:pt x="4076334" y="0"/>
                </a:lnTo>
                <a:lnTo>
                  <a:pt x="4076334" y="5181912"/>
                </a:lnTo>
                <a:lnTo>
                  <a:pt x="0" y="5181912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7" name="TextBox 7"/>
          <p:cNvSpPr txBox="1"/>
          <p:nvPr/>
        </p:nvSpPr>
        <p:spPr>
          <a:xfrm>
            <a:off x="-228600" y="1046874"/>
            <a:ext cx="11555128" cy="40267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20537" lvl="1" indent="-410269">
              <a:lnSpc>
                <a:spcPts val="5320"/>
              </a:lnSpc>
              <a:buFont typeface="Arial"/>
              <a:buChar char="•"/>
            </a:pPr>
            <a:r>
              <a:rPr lang="nl-NL" sz="340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Zorgen voor evenwicht. Er moet genoeg ruimte zijn voor iedereen. Zo kunnen mens en dier samenleven in ons cultuurlandschap</a:t>
            </a:r>
            <a:endParaRPr lang="nl-NL" sz="3400" dirty="0">
              <a:solidFill>
                <a:srgbClr val="FF0000"/>
              </a:solidFill>
              <a:latin typeface="Berthold Block"/>
              <a:ea typeface="Berthold Block"/>
              <a:cs typeface="Berthold Block"/>
              <a:sym typeface="Berthold Block"/>
            </a:endParaRPr>
          </a:p>
          <a:p>
            <a:pPr marL="820537" lvl="1" indent="-410269" algn="l">
              <a:lnSpc>
                <a:spcPts val="5320"/>
              </a:lnSpc>
              <a:buFont typeface="Arial"/>
              <a:buChar char="•"/>
            </a:pPr>
            <a:r>
              <a:rPr lang="nl-NL" sz="3400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Het observeren en tellen van dieren</a:t>
            </a:r>
          </a:p>
          <a:p>
            <a:pPr marL="820537" lvl="1" indent="-410269" algn="l">
              <a:lnSpc>
                <a:spcPts val="5320"/>
              </a:lnSpc>
              <a:buFont typeface="Arial"/>
              <a:buChar char="•"/>
            </a:pPr>
            <a:r>
              <a:rPr lang="nl-NL" sz="340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Het verbeteren van leefgebieden voor dieren</a:t>
            </a:r>
          </a:p>
          <a:p>
            <a:pPr marL="820537" lvl="1" indent="-410269" algn="l">
              <a:lnSpc>
                <a:spcPts val="5320"/>
              </a:lnSpc>
              <a:buFont typeface="Arial"/>
              <a:buChar char="•"/>
            </a:pPr>
            <a:r>
              <a:rPr lang="nl-NL" sz="3400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Beschermen van natuur</a:t>
            </a:r>
          </a:p>
          <a:p>
            <a:pPr marL="820537" lvl="1" indent="-410269" algn="l">
              <a:lnSpc>
                <a:spcPts val="5320"/>
              </a:lnSpc>
              <a:buFont typeface="Arial"/>
              <a:buChar char="•"/>
            </a:pPr>
            <a:r>
              <a:rPr lang="nl-NL" sz="340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Helpen van dieren</a:t>
            </a:r>
            <a:endParaRPr lang="nl-NL" sz="3400" noProof="0" dirty="0">
              <a:solidFill>
                <a:srgbClr val="FFFFFF"/>
              </a:solidFill>
              <a:latin typeface="Berthold Block"/>
              <a:ea typeface="Berthold Block"/>
              <a:cs typeface="Berthold Block"/>
              <a:sym typeface="Berthold Block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34FE9614-BE00-6D88-D909-92AC0F0FCBEB}"/>
              </a:ext>
            </a:extLst>
          </p:cNvPr>
          <p:cNvSpPr txBox="1"/>
          <p:nvPr/>
        </p:nvSpPr>
        <p:spPr>
          <a:xfrm>
            <a:off x="240395" y="118533"/>
            <a:ext cx="91862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000" dirty="0">
                <a:solidFill>
                  <a:schemeClr val="bg1"/>
                </a:solidFill>
                <a:latin typeface="Berthold Block" panose="020B0604020202020204" charset="0"/>
              </a:rPr>
              <a:t>Wat doen jagers?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474DFAF1-C7F7-F2BC-1D10-4839599144A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0395" y="5462051"/>
            <a:ext cx="3787934" cy="46859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59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37304" y="1227184"/>
            <a:ext cx="10585921" cy="8727590"/>
          </a:xfrm>
          <a:custGeom>
            <a:avLst/>
            <a:gdLst/>
            <a:ahLst/>
            <a:cxnLst/>
            <a:rect l="l" t="t" r="r" b="b"/>
            <a:pathLst>
              <a:path w="10585921" h="8727590">
                <a:moveTo>
                  <a:pt x="0" y="0"/>
                </a:moveTo>
                <a:lnTo>
                  <a:pt x="10585921" y="0"/>
                </a:lnTo>
                <a:lnTo>
                  <a:pt x="10585921" y="8727591"/>
                </a:lnTo>
                <a:lnTo>
                  <a:pt x="0" y="8727591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3" name="Freeform 3"/>
          <p:cNvSpPr/>
          <p:nvPr/>
        </p:nvSpPr>
        <p:spPr>
          <a:xfrm>
            <a:off x="11397202" y="547948"/>
            <a:ext cx="6516983" cy="9406827"/>
          </a:xfrm>
          <a:custGeom>
            <a:avLst/>
            <a:gdLst/>
            <a:ahLst/>
            <a:cxnLst/>
            <a:rect l="l" t="t" r="r" b="b"/>
            <a:pathLst>
              <a:path w="6516983" h="9406827">
                <a:moveTo>
                  <a:pt x="0" y="0"/>
                </a:moveTo>
                <a:lnTo>
                  <a:pt x="6516983" y="0"/>
                </a:lnTo>
                <a:lnTo>
                  <a:pt x="6516983" y="9406827"/>
                </a:lnTo>
                <a:lnTo>
                  <a:pt x="0" y="9406827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4" name="TextBox 4"/>
          <p:cNvSpPr txBox="1"/>
          <p:nvPr/>
        </p:nvSpPr>
        <p:spPr>
          <a:xfrm>
            <a:off x="-228600" y="332226"/>
            <a:ext cx="8097096" cy="884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859"/>
              </a:lnSpc>
              <a:spcBef>
                <a:spcPct val="0"/>
              </a:spcBef>
            </a:pPr>
            <a:r>
              <a:rPr lang="nl-NL" sz="6000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Drones en warmtebeeld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59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334000" y="320546"/>
            <a:ext cx="12039600" cy="9743957"/>
          </a:xfrm>
          <a:custGeom>
            <a:avLst/>
            <a:gdLst/>
            <a:ahLst/>
            <a:cxnLst/>
            <a:rect l="l" t="t" r="r" b="b"/>
            <a:pathLst>
              <a:path w="12358312" h="9743957">
                <a:moveTo>
                  <a:pt x="0" y="0"/>
                </a:moveTo>
                <a:lnTo>
                  <a:pt x="12358312" y="0"/>
                </a:lnTo>
                <a:lnTo>
                  <a:pt x="12358312" y="9743957"/>
                </a:lnTo>
                <a:lnTo>
                  <a:pt x="0" y="9743957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812E2CEF-0916-23D5-B4B4-B1871D0BB2B9}"/>
              </a:ext>
            </a:extLst>
          </p:cNvPr>
          <p:cNvSpPr/>
          <p:nvPr/>
        </p:nvSpPr>
        <p:spPr>
          <a:xfrm>
            <a:off x="416630" y="320546"/>
            <a:ext cx="4815455" cy="9743957"/>
          </a:xfrm>
          <a:custGeom>
            <a:avLst/>
            <a:gdLst/>
            <a:ahLst/>
            <a:cxnLst/>
            <a:rect l="l" t="t" r="r" b="b"/>
            <a:pathLst>
              <a:path w="4815455" h="9743957">
                <a:moveTo>
                  <a:pt x="0" y="0"/>
                </a:moveTo>
                <a:lnTo>
                  <a:pt x="4815455" y="0"/>
                </a:lnTo>
                <a:lnTo>
                  <a:pt x="4815455" y="9743957"/>
                </a:lnTo>
                <a:lnTo>
                  <a:pt x="0" y="9743957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59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1796" y="239338"/>
            <a:ext cx="6046207" cy="9654622"/>
          </a:xfrm>
          <a:custGeom>
            <a:avLst/>
            <a:gdLst/>
            <a:ahLst/>
            <a:cxnLst/>
            <a:rect l="l" t="t" r="r" b="b"/>
            <a:pathLst>
              <a:path w="6046207" h="9654622">
                <a:moveTo>
                  <a:pt x="0" y="0"/>
                </a:moveTo>
                <a:lnTo>
                  <a:pt x="6046207" y="0"/>
                </a:lnTo>
                <a:lnTo>
                  <a:pt x="6046207" y="9654622"/>
                </a:lnTo>
                <a:lnTo>
                  <a:pt x="0" y="965462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930717" y="239338"/>
            <a:ext cx="10878448" cy="9654622"/>
          </a:xfrm>
          <a:custGeom>
            <a:avLst/>
            <a:gdLst/>
            <a:ahLst/>
            <a:cxnLst/>
            <a:rect l="l" t="t" r="r" b="b"/>
            <a:pathLst>
              <a:path w="10878448" h="9654622">
                <a:moveTo>
                  <a:pt x="0" y="0"/>
                </a:moveTo>
                <a:lnTo>
                  <a:pt x="10878448" y="0"/>
                </a:lnTo>
                <a:lnTo>
                  <a:pt x="10878448" y="9654622"/>
                </a:lnTo>
                <a:lnTo>
                  <a:pt x="0" y="965462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E13C9EA-4548-48CA-C4F7-5F103BE79FF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F8D048CE-2310-EC25-EA27-E38B5CAE7EDD}"/>
              </a:ext>
            </a:extLst>
          </p:cNvPr>
          <p:cNvSpPr txBox="1"/>
          <p:nvPr/>
        </p:nvSpPr>
        <p:spPr>
          <a:xfrm>
            <a:off x="304800" y="8953500"/>
            <a:ext cx="10896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600" dirty="0">
                <a:solidFill>
                  <a:schemeClr val="bg1"/>
                </a:solidFill>
                <a:latin typeface="Berthold Block" panose="020B0604020202020204" charset="0"/>
              </a:rPr>
              <a:t>De natuur een handje helpen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452FB1BA-4A7A-FE97-88A9-0E5D766A1A1F}"/>
              </a:ext>
            </a:extLst>
          </p:cNvPr>
          <p:cNvSpPr/>
          <p:nvPr/>
        </p:nvSpPr>
        <p:spPr>
          <a:xfrm>
            <a:off x="16760709" y="8816076"/>
            <a:ext cx="1525005" cy="1382843"/>
          </a:xfrm>
          <a:custGeom>
            <a:avLst/>
            <a:gdLst/>
            <a:ahLst/>
            <a:cxnLst/>
            <a:rect l="l" t="t" r="r" b="b"/>
            <a:pathLst>
              <a:path w="1525005" h="1382843">
                <a:moveTo>
                  <a:pt x="0" y="0"/>
                </a:moveTo>
                <a:lnTo>
                  <a:pt x="1525005" y="0"/>
                </a:lnTo>
                <a:lnTo>
                  <a:pt x="1525005" y="1382843"/>
                </a:lnTo>
                <a:lnTo>
                  <a:pt x="0" y="13828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26014893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59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373743" y="188166"/>
            <a:ext cx="6602983" cy="9910669"/>
          </a:xfrm>
          <a:custGeom>
            <a:avLst/>
            <a:gdLst/>
            <a:ahLst/>
            <a:cxnLst/>
            <a:rect l="l" t="t" r="r" b="b"/>
            <a:pathLst>
              <a:path w="6602983" h="9910669">
                <a:moveTo>
                  <a:pt x="0" y="0"/>
                </a:moveTo>
                <a:lnTo>
                  <a:pt x="6602983" y="0"/>
                </a:lnTo>
                <a:lnTo>
                  <a:pt x="6602983" y="9910668"/>
                </a:lnTo>
                <a:lnTo>
                  <a:pt x="0" y="9910668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3" name="Freeform 3"/>
          <p:cNvSpPr/>
          <p:nvPr/>
        </p:nvSpPr>
        <p:spPr>
          <a:xfrm>
            <a:off x="7152382" y="188166"/>
            <a:ext cx="3983235" cy="9910669"/>
          </a:xfrm>
          <a:custGeom>
            <a:avLst/>
            <a:gdLst/>
            <a:ahLst/>
            <a:cxnLst/>
            <a:rect l="l" t="t" r="r" b="b"/>
            <a:pathLst>
              <a:path w="3983235" h="9910669">
                <a:moveTo>
                  <a:pt x="0" y="0"/>
                </a:moveTo>
                <a:lnTo>
                  <a:pt x="3983236" y="0"/>
                </a:lnTo>
                <a:lnTo>
                  <a:pt x="3983236" y="9910668"/>
                </a:lnTo>
                <a:lnTo>
                  <a:pt x="0" y="991066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4" name="Freeform 4"/>
          <p:cNvSpPr/>
          <p:nvPr/>
        </p:nvSpPr>
        <p:spPr>
          <a:xfrm>
            <a:off x="383114" y="1573772"/>
            <a:ext cx="6468722" cy="8525062"/>
          </a:xfrm>
          <a:custGeom>
            <a:avLst/>
            <a:gdLst/>
            <a:ahLst/>
            <a:cxnLst/>
            <a:rect l="l" t="t" r="r" b="b"/>
            <a:pathLst>
              <a:path w="6468722" h="8525062">
                <a:moveTo>
                  <a:pt x="0" y="0"/>
                </a:moveTo>
                <a:lnTo>
                  <a:pt x="6468722" y="0"/>
                </a:lnTo>
                <a:lnTo>
                  <a:pt x="6468722" y="8525062"/>
                </a:lnTo>
                <a:lnTo>
                  <a:pt x="0" y="852506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5" name="TextBox 5"/>
          <p:cNvSpPr txBox="1"/>
          <p:nvPr/>
        </p:nvSpPr>
        <p:spPr>
          <a:xfrm>
            <a:off x="320692" y="73866"/>
            <a:ext cx="6593565" cy="962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  <a:spcBef>
                <a:spcPct val="0"/>
              </a:spcBef>
            </a:pPr>
            <a:r>
              <a:rPr lang="nl-NL" sz="5599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Wie weet wat dit is?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59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ChangeAspect="1"/>
          </p:cNvSpPr>
          <p:nvPr/>
        </p:nvSpPr>
        <p:spPr>
          <a:xfrm>
            <a:off x="5136144" y="4901495"/>
            <a:ext cx="6919489" cy="5199531"/>
          </a:xfrm>
          <a:custGeom>
            <a:avLst/>
            <a:gdLst/>
            <a:ahLst/>
            <a:cxnLst/>
            <a:rect l="l" t="t" r="r" b="b"/>
            <a:pathLst>
              <a:path w="11816673" h="8879436">
                <a:moveTo>
                  <a:pt x="0" y="0"/>
                </a:moveTo>
                <a:lnTo>
                  <a:pt x="11816673" y="0"/>
                </a:lnTo>
                <a:lnTo>
                  <a:pt x="11816673" y="8879437"/>
                </a:lnTo>
                <a:lnTo>
                  <a:pt x="0" y="8879437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3" name="Freeform 3"/>
          <p:cNvSpPr>
            <a:spLocks noChangeAspect="1"/>
          </p:cNvSpPr>
          <p:nvPr/>
        </p:nvSpPr>
        <p:spPr>
          <a:xfrm>
            <a:off x="12268200" y="186568"/>
            <a:ext cx="5831180" cy="9950100"/>
          </a:xfrm>
          <a:custGeom>
            <a:avLst/>
            <a:gdLst/>
            <a:ahLst/>
            <a:cxnLst/>
            <a:rect l="l" t="t" r="r" b="b"/>
            <a:pathLst>
              <a:path w="5700902" h="9727799">
                <a:moveTo>
                  <a:pt x="0" y="0"/>
                </a:moveTo>
                <a:lnTo>
                  <a:pt x="5700902" y="0"/>
                </a:lnTo>
                <a:lnTo>
                  <a:pt x="5700902" y="9727799"/>
                </a:lnTo>
                <a:lnTo>
                  <a:pt x="0" y="972779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4" name="TextBox 4"/>
          <p:cNvSpPr txBox="1"/>
          <p:nvPr/>
        </p:nvSpPr>
        <p:spPr>
          <a:xfrm>
            <a:off x="-914400" y="205003"/>
            <a:ext cx="9510289" cy="9297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  <a:spcBef>
                <a:spcPct val="0"/>
              </a:spcBef>
            </a:pPr>
            <a:r>
              <a:rPr lang="nl-NL" sz="5599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Plaatsen van </a:t>
            </a:r>
            <a:r>
              <a:rPr lang="nl-NL" sz="5599" noProof="0" dirty="0" err="1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eendenkorven</a:t>
            </a:r>
            <a:endParaRPr lang="nl-NL" sz="5599" noProof="0" dirty="0">
              <a:solidFill>
                <a:srgbClr val="FFFFFF"/>
              </a:solidFill>
              <a:latin typeface="Berthold Block"/>
              <a:ea typeface="Berthold Block"/>
              <a:cs typeface="Berthold Block"/>
              <a:sym typeface="Berthold Block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12606050-90CC-82EE-EFA1-5B73A02F1978}"/>
              </a:ext>
            </a:extLst>
          </p:cNvPr>
          <p:cNvSpPr txBox="1"/>
          <p:nvPr/>
        </p:nvSpPr>
        <p:spPr>
          <a:xfrm>
            <a:off x="188619" y="1134745"/>
            <a:ext cx="840726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solidFill>
                  <a:schemeClr val="bg1"/>
                </a:solidFill>
                <a:latin typeface="Berthold Block" panose="020B0604020202020204" charset="0"/>
              </a:rPr>
              <a:t>Een </a:t>
            </a:r>
            <a:r>
              <a:rPr lang="nl-NL" sz="3200" dirty="0" err="1">
                <a:solidFill>
                  <a:schemeClr val="bg1"/>
                </a:solidFill>
                <a:latin typeface="Berthold Block" panose="020B0604020202020204" charset="0"/>
              </a:rPr>
              <a:t>eendenkorf</a:t>
            </a:r>
            <a:r>
              <a:rPr lang="nl-NL" sz="3200" dirty="0">
                <a:solidFill>
                  <a:schemeClr val="bg1"/>
                </a:solidFill>
                <a:latin typeface="Berthold Block" panose="020B0604020202020204" charset="0"/>
              </a:rPr>
              <a:t> helpt eenden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3200" dirty="0">
                <a:solidFill>
                  <a:schemeClr val="bg1"/>
                </a:solidFill>
                <a:latin typeface="Berthold Block" panose="020B0604020202020204" charset="0"/>
              </a:rPr>
              <a:t>Eenden zitten hier veilig van roofdieren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3200" dirty="0">
                <a:solidFill>
                  <a:schemeClr val="bg1"/>
                </a:solidFill>
                <a:latin typeface="Berthold Block" panose="020B0604020202020204" charset="0"/>
              </a:rPr>
              <a:t>Het nest van de eenden blijft droog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3200" dirty="0">
                <a:solidFill>
                  <a:schemeClr val="bg1"/>
                </a:solidFill>
                <a:latin typeface="Berthold Block" panose="020B0604020202020204" charset="0"/>
              </a:rPr>
              <a:t>Een </a:t>
            </a:r>
            <a:r>
              <a:rPr lang="nl-NL" sz="3200" dirty="0" err="1">
                <a:solidFill>
                  <a:schemeClr val="bg1"/>
                </a:solidFill>
                <a:latin typeface="Berthold Block" panose="020B0604020202020204" charset="0"/>
              </a:rPr>
              <a:t>eendenkorf</a:t>
            </a:r>
            <a:r>
              <a:rPr lang="nl-NL" sz="3200" dirty="0">
                <a:solidFill>
                  <a:schemeClr val="bg1"/>
                </a:solidFill>
                <a:latin typeface="Berthold Block" panose="020B0604020202020204" charset="0"/>
              </a:rPr>
              <a:t> wordt met de hand gevlochten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3200" dirty="0">
                <a:solidFill>
                  <a:schemeClr val="bg1"/>
                </a:solidFill>
                <a:latin typeface="Berthold Block" panose="020B0604020202020204" charset="0"/>
              </a:rPr>
              <a:t>Ze worden elk jaar in januari en februari geplaatst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F5BA500F-3FBB-A50B-209C-5D7ADEE5061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75678" y="4619033"/>
            <a:ext cx="5717854" cy="5717854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59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ChangeAspect="1"/>
          </p:cNvSpPr>
          <p:nvPr/>
        </p:nvSpPr>
        <p:spPr>
          <a:xfrm>
            <a:off x="10967772" y="6743700"/>
            <a:ext cx="7131107" cy="3361611"/>
          </a:xfrm>
          <a:custGeom>
            <a:avLst/>
            <a:gdLst/>
            <a:ahLst/>
            <a:cxnLst/>
            <a:rect l="l" t="t" r="r" b="b"/>
            <a:pathLst>
              <a:path w="8954887" h="4221343">
                <a:moveTo>
                  <a:pt x="0" y="0"/>
                </a:moveTo>
                <a:lnTo>
                  <a:pt x="8954887" y="0"/>
                </a:lnTo>
                <a:lnTo>
                  <a:pt x="8954887" y="4221344"/>
                </a:lnTo>
                <a:lnTo>
                  <a:pt x="0" y="422134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3" name="Freeform 3"/>
          <p:cNvSpPr>
            <a:spLocks noChangeAspect="1"/>
          </p:cNvSpPr>
          <p:nvPr/>
        </p:nvSpPr>
        <p:spPr>
          <a:xfrm>
            <a:off x="11201400" y="98105"/>
            <a:ext cx="6872898" cy="3130268"/>
          </a:xfrm>
          <a:custGeom>
            <a:avLst/>
            <a:gdLst/>
            <a:ahLst/>
            <a:cxnLst/>
            <a:rect l="l" t="t" r="r" b="b"/>
            <a:pathLst>
              <a:path w="8820997" h="4961811">
                <a:moveTo>
                  <a:pt x="0" y="0"/>
                </a:moveTo>
                <a:lnTo>
                  <a:pt x="8820996" y="0"/>
                </a:lnTo>
                <a:lnTo>
                  <a:pt x="8820996" y="4961811"/>
                </a:lnTo>
                <a:lnTo>
                  <a:pt x="0" y="4961811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4" name="Freeform 4"/>
          <p:cNvSpPr>
            <a:spLocks noChangeAspect="1"/>
          </p:cNvSpPr>
          <p:nvPr/>
        </p:nvSpPr>
        <p:spPr>
          <a:xfrm>
            <a:off x="13354554" y="3304267"/>
            <a:ext cx="4744325" cy="3368454"/>
          </a:xfrm>
          <a:custGeom>
            <a:avLst/>
            <a:gdLst/>
            <a:ahLst/>
            <a:cxnLst/>
            <a:rect l="l" t="t" r="r" b="b"/>
            <a:pathLst>
              <a:path w="8808394" h="4718710">
                <a:moveTo>
                  <a:pt x="0" y="0"/>
                </a:moveTo>
                <a:lnTo>
                  <a:pt x="8808394" y="0"/>
                </a:lnTo>
                <a:lnTo>
                  <a:pt x="8808394" y="4718710"/>
                </a:lnTo>
                <a:lnTo>
                  <a:pt x="0" y="471871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r="1"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5" name="Freeform 5"/>
          <p:cNvSpPr>
            <a:spLocks noChangeAspect="1"/>
          </p:cNvSpPr>
          <p:nvPr/>
        </p:nvSpPr>
        <p:spPr>
          <a:xfrm>
            <a:off x="7042650" y="3312339"/>
            <a:ext cx="6182835" cy="3360382"/>
          </a:xfrm>
          <a:custGeom>
            <a:avLst/>
            <a:gdLst/>
            <a:ahLst/>
            <a:cxnLst/>
            <a:rect l="l" t="t" r="r" b="b"/>
            <a:pathLst>
              <a:path w="8954887" h="4866998">
                <a:moveTo>
                  <a:pt x="0" y="0"/>
                </a:moveTo>
                <a:lnTo>
                  <a:pt x="8954887" y="0"/>
                </a:lnTo>
                <a:lnTo>
                  <a:pt x="8954887" y="4866997"/>
                </a:lnTo>
                <a:lnTo>
                  <a:pt x="0" y="4866997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6" name="TextBox 6"/>
          <p:cNvSpPr txBox="1"/>
          <p:nvPr/>
        </p:nvSpPr>
        <p:spPr>
          <a:xfrm>
            <a:off x="-76200" y="-25730"/>
            <a:ext cx="8820997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859"/>
              </a:lnSpc>
              <a:spcBef>
                <a:spcPct val="0"/>
              </a:spcBef>
            </a:pPr>
            <a:r>
              <a:rPr lang="nl-NL" sz="4899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Aanleggen en onderhoud van natuur</a:t>
            </a:r>
            <a:endParaRPr lang="nl-NL" sz="4899" noProof="0" dirty="0">
              <a:solidFill>
                <a:srgbClr val="FFFFFF"/>
              </a:solidFill>
              <a:latin typeface="Berthold Block"/>
              <a:ea typeface="Berthold Block"/>
              <a:cs typeface="Berthold Block"/>
              <a:sym typeface="Berthold Block"/>
            </a:endParaRPr>
          </a:p>
        </p:txBody>
      </p:sp>
      <p:sp>
        <p:nvSpPr>
          <p:cNvPr id="11" name="Freeform 4">
            <a:extLst>
              <a:ext uri="{FF2B5EF4-FFF2-40B4-BE49-F238E27FC236}">
                <a16:creationId xmlns:a16="http://schemas.microsoft.com/office/drawing/2014/main" id="{1D8C7819-74A3-BEB2-D4A2-3C4E4EEDF024}"/>
              </a:ext>
            </a:extLst>
          </p:cNvPr>
          <p:cNvSpPr/>
          <p:nvPr/>
        </p:nvSpPr>
        <p:spPr>
          <a:xfrm>
            <a:off x="16573882" y="8777470"/>
            <a:ext cx="1525005" cy="1382843"/>
          </a:xfrm>
          <a:custGeom>
            <a:avLst/>
            <a:gdLst/>
            <a:ahLst/>
            <a:cxnLst/>
            <a:rect l="l" t="t" r="r" b="b"/>
            <a:pathLst>
              <a:path w="1525005" h="1382843">
                <a:moveTo>
                  <a:pt x="0" y="0"/>
                </a:moveTo>
                <a:lnTo>
                  <a:pt x="1525005" y="0"/>
                </a:lnTo>
                <a:lnTo>
                  <a:pt x="1525005" y="1382843"/>
                </a:lnTo>
                <a:lnTo>
                  <a:pt x="0" y="13828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9BDC983C-0100-89DC-8635-7554BCA0DFB6}"/>
              </a:ext>
            </a:extLst>
          </p:cNvPr>
          <p:cNvSpPr txBox="1"/>
          <p:nvPr/>
        </p:nvSpPr>
        <p:spPr>
          <a:xfrm>
            <a:off x="213702" y="1099566"/>
            <a:ext cx="1075407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solidFill>
                  <a:schemeClr val="bg1"/>
                </a:solidFill>
                <a:latin typeface="Berthold Block" panose="020B0604020202020204" charset="0"/>
              </a:rPr>
              <a:t>Jagers zijn het hele jaar bezig met het verbeteren van de natuur. Dieren kunnen zich hier bijvoorbeeld in verschuilen, hun nest bouwen of voedsel vinden.</a:t>
            </a:r>
          </a:p>
          <a:p>
            <a:endParaRPr lang="nl-NL" sz="3200" dirty="0">
              <a:solidFill>
                <a:schemeClr val="bg1"/>
              </a:solidFill>
              <a:latin typeface="Berthold Block" panose="020B060402020202020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200" dirty="0">
                <a:solidFill>
                  <a:schemeClr val="bg1"/>
                </a:solidFill>
                <a:latin typeface="Berthold Block" panose="020B0604020202020204" charset="0"/>
              </a:rPr>
              <a:t>Aanleggen van bosjes en struiken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200" dirty="0">
                <a:solidFill>
                  <a:schemeClr val="bg1"/>
                </a:solidFill>
                <a:latin typeface="Berthold Block" panose="020B0604020202020204" charset="0"/>
              </a:rPr>
              <a:t>Aanleggen van planten met besjes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200" dirty="0">
                <a:solidFill>
                  <a:schemeClr val="bg1"/>
                </a:solidFill>
                <a:latin typeface="Berthold Block" panose="020B0604020202020204" charset="0"/>
              </a:rPr>
              <a:t>Zaaien van bloemen voor de dieren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8C207262-218D-0B17-7BF8-67CBB2C47AE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61" b="96973" l="6787" r="89893">
                        <a14:foregroundMark x1="9082" y1="18018" x2="7471" y2="29443"/>
                        <a14:foregroundMark x1="7471" y1="29443" x2="10400" y2="36719"/>
                        <a14:foregroundMark x1="10400" y1="36719" x2="9521" y2="53467"/>
                        <a14:foregroundMark x1="9521" y1="53467" x2="8496" y2="55420"/>
                        <a14:foregroundMark x1="54395" y1="94629" x2="49023" y2="92383"/>
                        <a14:foregroundMark x1="49023" y1="92383" x2="48047" y2="90820"/>
                        <a14:foregroundMark x1="46826" y1="95703" x2="51074" y2="97998"/>
                        <a14:foregroundMark x1="51074" y1="97998" x2="56592" y2="96973"/>
                        <a14:foregroundMark x1="56592" y1="96973" x2="57568" y2="94141"/>
                        <a14:foregroundMark x1="7617" y1="19727" x2="7129" y2="17432"/>
                        <a14:foregroundMark x1="7275" y1="28369" x2="6787" y2="28369"/>
                        <a14:backgroundMark x1="8252" y1="53809" x2="6787" y2="58838"/>
                        <a14:backgroundMark x1="6787" y1="58838" x2="7373" y2="61719"/>
                        <a14:backgroundMark x1="8496" y1="54541" x2="8740" y2="55908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5575"/>
          <a:stretch>
            <a:fillRect/>
          </a:stretch>
        </p:blipFill>
        <p:spPr>
          <a:xfrm>
            <a:off x="47055" y="4200962"/>
            <a:ext cx="7446241" cy="62865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74432" y="171449"/>
            <a:ext cx="15813568" cy="9944101"/>
          </a:xfrm>
          <a:custGeom>
            <a:avLst/>
            <a:gdLst/>
            <a:ahLst/>
            <a:cxnLst/>
            <a:rect l="l" t="t" r="r" b="b"/>
            <a:pathLst>
              <a:path w="15813568" h="11860176">
                <a:moveTo>
                  <a:pt x="0" y="0"/>
                </a:moveTo>
                <a:lnTo>
                  <a:pt x="15813568" y="0"/>
                </a:lnTo>
                <a:lnTo>
                  <a:pt x="15813568" y="11860176"/>
                </a:lnTo>
                <a:lnTo>
                  <a:pt x="0" y="11860176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16186" b="-3082"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3" name="Freeform 3"/>
          <p:cNvSpPr/>
          <p:nvPr/>
        </p:nvSpPr>
        <p:spPr>
          <a:xfrm>
            <a:off x="0" y="8670298"/>
            <a:ext cx="1782905" cy="1616702"/>
          </a:xfrm>
          <a:custGeom>
            <a:avLst/>
            <a:gdLst/>
            <a:ahLst/>
            <a:cxnLst/>
            <a:rect l="l" t="t" r="r" b="b"/>
            <a:pathLst>
              <a:path w="1782905" h="1616702">
                <a:moveTo>
                  <a:pt x="0" y="0"/>
                </a:moveTo>
                <a:lnTo>
                  <a:pt x="1782905" y="0"/>
                </a:lnTo>
                <a:lnTo>
                  <a:pt x="1782905" y="1616702"/>
                </a:lnTo>
                <a:lnTo>
                  <a:pt x="0" y="16167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59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BFC11173-C943-84D8-E9E3-4408B835825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" y="0"/>
            <a:ext cx="18991385" cy="1028700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-2514600" y="9392101"/>
            <a:ext cx="8577051" cy="9651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  <a:spcBef>
                <a:spcPct val="0"/>
              </a:spcBef>
            </a:pPr>
            <a:r>
              <a:rPr lang="nl-NL" sz="11500" noProof="0" dirty="0">
                <a:solidFill>
                  <a:schemeClr val="bg1"/>
                </a:solidFill>
                <a:latin typeface="Berthold Block" panose="020B0604020202020204" charset="0"/>
                <a:ea typeface="29LT Bukra"/>
                <a:cs typeface="29LT Bukra"/>
                <a:sym typeface="29LT Bukra"/>
              </a:rPr>
              <a:t>QUIZ</a:t>
            </a:r>
          </a:p>
        </p:txBody>
      </p:sp>
      <p:sp>
        <p:nvSpPr>
          <p:cNvPr id="11" name="Freeform 11"/>
          <p:cNvSpPr/>
          <p:nvPr/>
        </p:nvSpPr>
        <p:spPr>
          <a:xfrm>
            <a:off x="0" y="-19497"/>
            <a:ext cx="1525005" cy="1382843"/>
          </a:xfrm>
          <a:custGeom>
            <a:avLst/>
            <a:gdLst/>
            <a:ahLst/>
            <a:cxnLst/>
            <a:rect l="l" t="t" r="r" b="b"/>
            <a:pathLst>
              <a:path w="1525005" h="1382843">
                <a:moveTo>
                  <a:pt x="0" y="0"/>
                </a:moveTo>
                <a:lnTo>
                  <a:pt x="1525005" y="0"/>
                </a:lnTo>
                <a:lnTo>
                  <a:pt x="1525005" y="1382843"/>
                </a:lnTo>
                <a:lnTo>
                  <a:pt x="0" y="13828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593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C69076-99DC-8AC1-EC3E-26B1580EEE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C40D8A3-58C8-5CB0-3BCA-4F122FB1A417}"/>
              </a:ext>
            </a:extLst>
          </p:cNvPr>
          <p:cNvSpPr/>
          <p:nvPr/>
        </p:nvSpPr>
        <p:spPr>
          <a:xfrm>
            <a:off x="8883367" y="1715491"/>
            <a:ext cx="8577051" cy="8137906"/>
          </a:xfrm>
          <a:custGeom>
            <a:avLst/>
            <a:gdLst/>
            <a:ahLst/>
            <a:cxnLst/>
            <a:rect l="l" t="t" r="r" b="b"/>
            <a:pathLst>
              <a:path w="8577051" h="8137906">
                <a:moveTo>
                  <a:pt x="0" y="0"/>
                </a:moveTo>
                <a:lnTo>
                  <a:pt x="8577051" y="0"/>
                </a:lnTo>
                <a:lnTo>
                  <a:pt x="8577051" y="8137906"/>
                </a:lnTo>
                <a:lnTo>
                  <a:pt x="0" y="8137906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7D6D8A70-FB51-040C-BD97-AD4BAD31CBE0}"/>
              </a:ext>
            </a:extLst>
          </p:cNvPr>
          <p:cNvSpPr/>
          <p:nvPr/>
        </p:nvSpPr>
        <p:spPr>
          <a:xfrm>
            <a:off x="565196" y="1715491"/>
            <a:ext cx="8318171" cy="8137906"/>
          </a:xfrm>
          <a:custGeom>
            <a:avLst/>
            <a:gdLst/>
            <a:ahLst/>
            <a:cxnLst/>
            <a:rect l="l" t="t" r="r" b="b"/>
            <a:pathLst>
              <a:path w="8318171" h="8137906">
                <a:moveTo>
                  <a:pt x="0" y="0"/>
                </a:moveTo>
                <a:lnTo>
                  <a:pt x="8318171" y="0"/>
                </a:lnTo>
                <a:lnTo>
                  <a:pt x="8318171" y="8137906"/>
                </a:lnTo>
                <a:lnTo>
                  <a:pt x="0" y="8137906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C35ACA17-8ED8-2DB8-B4CC-E910F146C6ED}"/>
              </a:ext>
            </a:extLst>
          </p:cNvPr>
          <p:cNvGrpSpPr/>
          <p:nvPr/>
        </p:nvGrpSpPr>
        <p:grpSpPr>
          <a:xfrm>
            <a:off x="257175" y="8486775"/>
            <a:ext cx="1543050" cy="1543050"/>
            <a:chOff x="0" y="0"/>
            <a:chExt cx="812800" cy="812800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1ED8AC34-5F93-9ADF-B461-467BF715A999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84E0F"/>
            </a:solidFill>
          </p:spPr>
          <p:txBody>
            <a:bodyPr/>
            <a:lstStyle/>
            <a:p>
              <a:endParaRPr lang="nl-NL" noProof="0" dirty="0"/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972D393E-B1B8-9B3D-AC40-3EA13E25FE40}"/>
                </a:ext>
              </a:extLst>
            </p:cNvPr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859"/>
                </a:lnSpc>
              </a:pPr>
              <a:r>
                <a:rPr lang="nl-NL" sz="4899" noProof="0" dirty="0">
                  <a:solidFill>
                    <a:srgbClr val="FFFFFF"/>
                  </a:solidFill>
                  <a:latin typeface="Berthold Block" panose="020B0604020202020204" charset="0"/>
                  <a:ea typeface="Open Sans"/>
                  <a:cs typeface="Open Sans"/>
                  <a:sym typeface="Open Sans"/>
                </a:rPr>
                <a:t>A</a:t>
              </a:r>
            </a:p>
          </p:txBody>
        </p:sp>
      </p:grpSp>
      <p:grpSp>
        <p:nvGrpSpPr>
          <p:cNvPr id="7" name="Group 7">
            <a:extLst>
              <a:ext uri="{FF2B5EF4-FFF2-40B4-BE49-F238E27FC236}">
                <a16:creationId xmlns:a16="http://schemas.microsoft.com/office/drawing/2014/main" id="{47B78212-0933-F3A5-7547-D244790F1BD6}"/>
              </a:ext>
            </a:extLst>
          </p:cNvPr>
          <p:cNvGrpSpPr/>
          <p:nvPr/>
        </p:nvGrpSpPr>
        <p:grpSpPr>
          <a:xfrm>
            <a:off x="16487775" y="8486775"/>
            <a:ext cx="1543050" cy="1543050"/>
            <a:chOff x="0" y="0"/>
            <a:chExt cx="812800" cy="812800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2AB7C026-FF09-F0E9-5366-B53C75C01F48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84E0F"/>
            </a:solidFill>
          </p:spPr>
          <p:txBody>
            <a:bodyPr/>
            <a:lstStyle/>
            <a:p>
              <a:endParaRPr lang="nl-NL" noProof="0" dirty="0"/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6AAB8C88-8F9A-6231-DDC8-BB86B28B9316}"/>
                </a:ext>
              </a:extLst>
            </p:cNvPr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859"/>
                </a:lnSpc>
              </a:pPr>
              <a:r>
                <a:rPr lang="nl-NL" sz="4899" noProof="0" dirty="0">
                  <a:solidFill>
                    <a:srgbClr val="FFFFFF"/>
                  </a:solidFill>
                  <a:latin typeface="Berthold Block" panose="020B0604020202020204" charset="0"/>
                  <a:ea typeface="Open Sans"/>
                  <a:cs typeface="Open Sans"/>
                  <a:sym typeface="Open Sans"/>
                </a:rPr>
                <a:t>B</a:t>
              </a:r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A5A9C20A-13A9-814D-9B97-57DE019B84DC}"/>
              </a:ext>
            </a:extLst>
          </p:cNvPr>
          <p:cNvSpPr txBox="1"/>
          <p:nvPr/>
        </p:nvSpPr>
        <p:spPr>
          <a:xfrm>
            <a:off x="4706696" y="547742"/>
            <a:ext cx="8577051" cy="7373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  <a:spcBef>
                <a:spcPct val="0"/>
              </a:spcBef>
            </a:pPr>
            <a:r>
              <a:rPr lang="nl-NL" sz="4399" noProof="0" dirty="0">
                <a:solidFill>
                  <a:srgbClr val="80BA27"/>
                </a:solidFill>
                <a:latin typeface="Berthold Block" panose="020B0604020202020204" charset="0"/>
                <a:ea typeface="29LT Bukra"/>
                <a:cs typeface="29LT Bukra"/>
                <a:sym typeface="29LT Bukra"/>
              </a:rPr>
              <a:t>Welke duif is de houtduif?</a:t>
            </a: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E44DB1CE-F18C-F9C3-6180-E04126459F3D}"/>
              </a:ext>
            </a:extLst>
          </p:cNvPr>
          <p:cNvSpPr/>
          <p:nvPr/>
        </p:nvSpPr>
        <p:spPr>
          <a:xfrm>
            <a:off x="0" y="-19497"/>
            <a:ext cx="1525005" cy="1382843"/>
          </a:xfrm>
          <a:custGeom>
            <a:avLst/>
            <a:gdLst/>
            <a:ahLst/>
            <a:cxnLst/>
            <a:rect l="l" t="t" r="r" b="b"/>
            <a:pathLst>
              <a:path w="1525005" h="1382843">
                <a:moveTo>
                  <a:pt x="0" y="0"/>
                </a:moveTo>
                <a:lnTo>
                  <a:pt x="1525005" y="0"/>
                </a:lnTo>
                <a:lnTo>
                  <a:pt x="1525005" y="1382843"/>
                </a:lnTo>
                <a:lnTo>
                  <a:pt x="0" y="13828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42558263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593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45AE85-65A5-3DDF-8D9D-331A163970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550FF94-8C0B-5A8D-6909-136ED7726BB0}"/>
              </a:ext>
            </a:extLst>
          </p:cNvPr>
          <p:cNvSpPr/>
          <p:nvPr/>
        </p:nvSpPr>
        <p:spPr>
          <a:xfrm>
            <a:off x="0" y="0"/>
            <a:ext cx="1525005" cy="1382843"/>
          </a:xfrm>
          <a:custGeom>
            <a:avLst/>
            <a:gdLst/>
            <a:ahLst/>
            <a:cxnLst/>
            <a:rect l="l" t="t" r="r" b="b"/>
            <a:pathLst>
              <a:path w="1525005" h="1382843">
                <a:moveTo>
                  <a:pt x="0" y="0"/>
                </a:moveTo>
                <a:lnTo>
                  <a:pt x="1525005" y="0"/>
                </a:lnTo>
                <a:lnTo>
                  <a:pt x="1525005" y="1382843"/>
                </a:lnTo>
                <a:lnTo>
                  <a:pt x="0" y="13828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C75F02B0-CB31-2F25-13C6-5AED81C8B62B}"/>
              </a:ext>
            </a:extLst>
          </p:cNvPr>
          <p:cNvSpPr txBox="1"/>
          <p:nvPr/>
        </p:nvSpPr>
        <p:spPr>
          <a:xfrm>
            <a:off x="1371600" y="145060"/>
            <a:ext cx="13792200" cy="12151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219"/>
              </a:lnSpc>
              <a:spcBef>
                <a:spcPct val="0"/>
              </a:spcBef>
            </a:pPr>
            <a:r>
              <a:rPr lang="nl-NL" sz="7299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Wat gebeurt er als er geen jacht is?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89FA18E-4B0A-40B4-DBD4-7BA6220BB8D4}"/>
              </a:ext>
            </a:extLst>
          </p:cNvPr>
          <p:cNvSpPr txBox="1"/>
          <p:nvPr/>
        </p:nvSpPr>
        <p:spPr>
          <a:xfrm>
            <a:off x="315861" y="1790700"/>
            <a:ext cx="1277789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4400" dirty="0">
                <a:solidFill>
                  <a:schemeClr val="bg1"/>
                </a:solidFill>
                <a:latin typeface="Berthold Block" panose="020B0604020202020204" charset="0"/>
              </a:rPr>
              <a:t>Dan kunnen bomen minder goed groeien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4400" dirty="0">
                <a:solidFill>
                  <a:schemeClr val="bg1"/>
                </a:solidFill>
                <a:latin typeface="Berthold Block" panose="020B0604020202020204" charset="0"/>
              </a:rPr>
              <a:t>Dan zijn er meer aanrijdingen met dieren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4400" dirty="0">
                <a:solidFill>
                  <a:schemeClr val="bg1"/>
                </a:solidFill>
                <a:latin typeface="Berthold Block" panose="020B0604020202020204" charset="0"/>
              </a:rPr>
              <a:t>Dan is er minder variëteit in de natuur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4400" dirty="0">
                <a:solidFill>
                  <a:schemeClr val="bg1"/>
                </a:solidFill>
                <a:latin typeface="Berthold Block" panose="020B0604020202020204" charset="0"/>
              </a:rPr>
              <a:t>Dan is er meer schade aan gewassen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C6DD86FC-823A-57A3-9A2E-51476EBC6EA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144000" y="4605333"/>
            <a:ext cx="8655723" cy="5315367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FB2C9656-294E-4A3D-8B1F-2942D8F5384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013" y="5143500"/>
            <a:ext cx="8538684" cy="4803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301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59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80359" y="664695"/>
            <a:ext cx="9327283" cy="8957610"/>
          </a:xfrm>
          <a:custGeom>
            <a:avLst/>
            <a:gdLst/>
            <a:ahLst/>
            <a:cxnLst/>
            <a:rect l="l" t="t" r="r" b="b"/>
            <a:pathLst>
              <a:path w="9327283" h="8957610">
                <a:moveTo>
                  <a:pt x="0" y="0"/>
                </a:moveTo>
                <a:lnTo>
                  <a:pt x="9327282" y="0"/>
                </a:lnTo>
                <a:lnTo>
                  <a:pt x="9327282" y="8957610"/>
                </a:lnTo>
                <a:lnTo>
                  <a:pt x="0" y="895761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3" name="Freeform 3"/>
          <p:cNvSpPr/>
          <p:nvPr/>
        </p:nvSpPr>
        <p:spPr>
          <a:xfrm>
            <a:off x="14384668" y="7473859"/>
            <a:ext cx="3723757" cy="1137438"/>
          </a:xfrm>
          <a:custGeom>
            <a:avLst/>
            <a:gdLst/>
            <a:ahLst/>
            <a:cxnLst/>
            <a:rect l="l" t="t" r="r" b="b"/>
            <a:pathLst>
              <a:path w="3723757" h="1137438">
                <a:moveTo>
                  <a:pt x="0" y="0"/>
                </a:moveTo>
                <a:lnTo>
                  <a:pt x="3723757" y="0"/>
                </a:lnTo>
                <a:lnTo>
                  <a:pt x="3723757" y="1137439"/>
                </a:lnTo>
                <a:lnTo>
                  <a:pt x="0" y="113743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4" name="Freeform 4"/>
          <p:cNvSpPr/>
          <p:nvPr/>
        </p:nvSpPr>
        <p:spPr>
          <a:xfrm>
            <a:off x="768449" y="4248116"/>
            <a:ext cx="3498665" cy="1068683"/>
          </a:xfrm>
          <a:custGeom>
            <a:avLst/>
            <a:gdLst/>
            <a:ahLst/>
            <a:cxnLst/>
            <a:rect l="l" t="t" r="r" b="b"/>
            <a:pathLst>
              <a:path w="3498665" h="1068683">
                <a:moveTo>
                  <a:pt x="0" y="0"/>
                </a:moveTo>
                <a:lnTo>
                  <a:pt x="3498664" y="0"/>
                </a:lnTo>
                <a:lnTo>
                  <a:pt x="3498664" y="1068683"/>
                </a:lnTo>
                <a:lnTo>
                  <a:pt x="0" y="106868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5" name="Freeform 5"/>
          <p:cNvSpPr/>
          <p:nvPr/>
        </p:nvSpPr>
        <p:spPr>
          <a:xfrm>
            <a:off x="14365003" y="3377572"/>
            <a:ext cx="3498665" cy="1068683"/>
          </a:xfrm>
          <a:custGeom>
            <a:avLst/>
            <a:gdLst/>
            <a:ahLst/>
            <a:cxnLst/>
            <a:rect l="l" t="t" r="r" b="b"/>
            <a:pathLst>
              <a:path w="3498665" h="1068683">
                <a:moveTo>
                  <a:pt x="0" y="0"/>
                </a:moveTo>
                <a:lnTo>
                  <a:pt x="3498665" y="0"/>
                </a:lnTo>
                <a:lnTo>
                  <a:pt x="3498665" y="1068683"/>
                </a:lnTo>
                <a:lnTo>
                  <a:pt x="0" y="106868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6" name="Freeform 6"/>
          <p:cNvSpPr/>
          <p:nvPr/>
        </p:nvSpPr>
        <p:spPr>
          <a:xfrm rot="-8100000">
            <a:off x="10029966" y="5908592"/>
            <a:ext cx="4437196" cy="2040226"/>
          </a:xfrm>
          <a:custGeom>
            <a:avLst/>
            <a:gdLst/>
            <a:ahLst/>
            <a:cxnLst/>
            <a:rect l="l" t="t" r="r" b="b"/>
            <a:pathLst>
              <a:path w="4437196" h="2040226">
                <a:moveTo>
                  <a:pt x="0" y="0"/>
                </a:moveTo>
                <a:lnTo>
                  <a:pt x="4437196" y="0"/>
                </a:lnTo>
                <a:lnTo>
                  <a:pt x="4437196" y="2040226"/>
                </a:lnTo>
                <a:lnTo>
                  <a:pt x="0" y="204022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7" name="Freeform 7"/>
          <p:cNvSpPr/>
          <p:nvPr/>
        </p:nvSpPr>
        <p:spPr>
          <a:xfrm rot="-7333283" flipH="1">
            <a:off x="4382416" y="487398"/>
            <a:ext cx="3067802" cy="4890698"/>
          </a:xfrm>
          <a:custGeom>
            <a:avLst/>
            <a:gdLst/>
            <a:ahLst/>
            <a:cxnLst/>
            <a:rect l="l" t="t" r="r" b="b"/>
            <a:pathLst>
              <a:path w="3067802" h="4890698">
                <a:moveTo>
                  <a:pt x="3067802" y="0"/>
                </a:moveTo>
                <a:lnTo>
                  <a:pt x="0" y="0"/>
                </a:lnTo>
                <a:lnTo>
                  <a:pt x="0" y="4890698"/>
                </a:lnTo>
                <a:lnTo>
                  <a:pt x="3067802" y="4890698"/>
                </a:lnTo>
                <a:lnTo>
                  <a:pt x="3067802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8" name="Freeform 8"/>
          <p:cNvSpPr/>
          <p:nvPr/>
        </p:nvSpPr>
        <p:spPr>
          <a:xfrm rot="-9088269">
            <a:off x="10384324" y="2561566"/>
            <a:ext cx="3948874" cy="797795"/>
          </a:xfrm>
          <a:custGeom>
            <a:avLst/>
            <a:gdLst/>
            <a:ahLst/>
            <a:cxnLst/>
            <a:rect l="l" t="t" r="r" b="b"/>
            <a:pathLst>
              <a:path w="3948874" h="797795">
                <a:moveTo>
                  <a:pt x="0" y="0"/>
                </a:moveTo>
                <a:lnTo>
                  <a:pt x="3948874" y="0"/>
                </a:lnTo>
                <a:lnTo>
                  <a:pt x="3948874" y="797795"/>
                </a:lnTo>
                <a:lnTo>
                  <a:pt x="0" y="79779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9" name="TextBox 9"/>
          <p:cNvSpPr txBox="1"/>
          <p:nvPr/>
        </p:nvSpPr>
        <p:spPr>
          <a:xfrm>
            <a:off x="14159576" y="7672716"/>
            <a:ext cx="3948849" cy="511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nl-NL" sz="3099" noProof="0" dirty="0">
                <a:solidFill>
                  <a:srgbClr val="FFFFFF"/>
                </a:solidFill>
                <a:latin typeface="Berthold Block" panose="020B0604020202020204" charset="0"/>
                <a:ea typeface="Open Sans"/>
                <a:cs typeface="Open Sans"/>
                <a:sym typeface="Open Sans"/>
              </a:rPr>
              <a:t>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31510" y="4502739"/>
            <a:ext cx="3948849" cy="511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nl-NL" sz="3099" noProof="0" dirty="0">
                <a:solidFill>
                  <a:srgbClr val="FFFFFF"/>
                </a:solidFill>
                <a:latin typeface="Berthold Block" panose="020B0604020202020204" charset="0"/>
                <a:ea typeface="Open Sans"/>
                <a:cs typeface="Open Sans"/>
                <a:sym typeface="Open Sans"/>
              </a:rPr>
              <a:t>Witte vlek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047030" y="3736305"/>
            <a:ext cx="3948849" cy="511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nl-NL" sz="3099" noProof="0" dirty="0">
                <a:solidFill>
                  <a:srgbClr val="FFFFFF"/>
                </a:solidFill>
                <a:latin typeface="Berthold Block" panose="020B0604020202020204" charset="0"/>
                <a:ea typeface="Open Sans"/>
                <a:cs typeface="Open Sans"/>
                <a:sym typeface="Open Sans"/>
              </a:rPr>
              <a:t>Geelkleurig oog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257175" y="8486775"/>
            <a:ext cx="1543050" cy="1543050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84E0F"/>
            </a:solidFill>
          </p:spPr>
          <p:txBody>
            <a:bodyPr/>
            <a:lstStyle/>
            <a:p>
              <a:endParaRPr lang="nl-NL" noProof="0" dirty="0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859"/>
                </a:lnSpc>
              </a:pPr>
              <a:r>
                <a:rPr lang="nl-NL" sz="4899" noProof="0" dirty="0">
                  <a:solidFill>
                    <a:srgbClr val="FFFFFF"/>
                  </a:solidFill>
                  <a:latin typeface="Berthold Block" panose="020B0604020202020204" charset="0"/>
                  <a:ea typeface="Open Sans"/>
                  <a:cs typeface="Open Sans"/>
                  <a:sym typeface="Open Sans"/>
                </a:rPr>
                <a:t>A</a:t>
              </a: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0" y="164364"/>
            <a:ext cx="4574228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59"/>
              </a:lnSpc>
              <a:spcBef>
                <a:spcPct val="0"/>
              </a:spcBef>
            </a:pPr>
            <a:r>
              <a:rPr lang="nl-NL" sz="4899" noProof="0" dirty="0">
                <a:solidFill>
                  <a:srgbClr val="FFFFFF"/>
                </a:solidFill>
                <a:latin typeface="Berthold Block" panose="020B0604020202020204" charset="0"/>
                <a:ea typeface="Poppins"/>
                <a:cs typeface="Poppins"/>
                <a:sym typeface="Poppins"/>
              </a:rPr>
              <a:t>Herkenning</a:t>
            </a:r>
          </a:p>
        </p:txBody>
      </p:sp>
      <p:sp>
        <p:nvSpPr>
          <p:cNvPr id="16" name="Freeform 16"/>
          <p:cNvSpPr/>
          <p:nvPr/>
        </p:nvSpPr>
        <p:spPr>
          <a:xfrm>
            <a:off x="16762995" y="8803632"/>
            <a:ext cx="1525005" cy="1382843"/>
          </a:xfrm>
          <a:custGeom>
            <a:avLst/>
            <a:gdLst/>
            <a:ahLst/>
            <a:cxnLst/>
            <a:rect l="l" t="t" r="r" b="b"/>
            <a:pathLst>
              <a:path w="1525005" h="1382843">
                <a:moveTo>
                  <a:pt x="0" y="0"/>
                </a:moveTo>
                <a:lnTo>
                  <a:pt x="1525005" y="0"/>
                </a:lnTo>
                <a:lnTo>
                  <a:pt x="1525005" y="1382843"/>
                </a:lnTo>
                <a:lnTo>
                  <a:pt x="0" y="13828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17" name="TextBox 11">
            <a:extLst>
              <a:ext uri="{FF2B5EF4-FFF2-40B4-BE49-F238E27FC236}">
                <a16:creationId xmlns:a16="http://schemas.microsoft.com/office/drawing/2014/main" id="{50218FDB-2A48-7C0A-391D-E32494D5B046}"/>
              </a:ext>
            </a:extLst>
          </p:cNvPr>
          <p:cNvSpPr txBox="1"/>
          <p:nvPr/>
        </p:nvSpPr>
        <p:spPr>
          <a:xfrm>
            <a:off x="14339151" y="7768883"/>
            <a:ext cx="3948849" cy="511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nl-NL" sz="3099" noProof="0" dirty="0">
                <a:solidFill>
                  <a:srgbClr val="FFFFFF"/>
                </a:solidFill>
                <a:latin typeface="Berthold Block" panose="020B0604020202020204" charset="0"/>
                <a:ea typeface="Open Sans"/>
                <a:cs typeface="Open Sans"/>
                <a:sym typeface="Open Sans"/>
              </a:rPr>
              <a:t>Witte vleugelstreep</a:t>
            </a:r>
          </a:p>
        </p:txBody>
      </p:sp>
      <p:sp>
        <p:nvSpPr>
          <p:cNvPr id="18" name="Freeform 4">
            <a:extLst>
              <a:ext uri="{FF2B5EF4-FFF2-40B4-BE49-F238E27FC236}">
                <a16:creationId xmlns:a16="http://schemas.microsoft.com/office/drawing/2014/main" id="{505597F1-D4C5-9300-169F-6D21DD882F98}"/>
              </a:ext>
            </a:extLst>
          </p:cNvPr>
          <p:cNvSpPr/>
          <p:nvPr/>
        </p:nvSpPr>
        <p:spPr>
          <a:xfrm>
            <a:off x="786879" y="6604033"/>
            <a:ext cx="3498665" cy="1676661"/>
          </a:xfrm>
          <a:custGeom>
            <a:avLst/>
            <a:gdLst/>
            <a:ahLst/>
            <a:cxnLst/>
            <a:rect l="l" t="t" r="r" b="b"/>
            <a:pathLst>
              <a:path w="3498665" h="1068683">
                <a:moveTo>
                  <a:pt x="0" y="0"/>
                </a:moveTo>
                <a:lnTo>
                  <a:pt x="3498664" y="0"/>
                </a:lnTo>
                <a:lnTo>
                  <a:pt x="3498664" y="1068683"/>
                </a:lnTo>
                <a:lnTo>
                  <a:pt x="0" y="106868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19" name="TextBox 10">
            <a:extLst>
              <a:ext uri="{FF2B5EF4-FFF2-40B4-BE49-F238E27FC236}">
                <a16:creationId xmlns:a16="http://schemas.microsoft.com/office/drawing/2014/main" id="{AE719915-61DE-4609-5333-972076A3E9A9}"/>
              </a:ext>
            </a:extLst>
          </p:cNvPr>
          <p:cNvSpPr txBox="1"/>
          <p:nvPr/>
        </p:nvSpPr>
        <p:spPr>
          <a:xfrm>
            <a:off x="531509" y="6846681"/>
            <a:ext cx="3948849" cy="1064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nl-NL" sz="3099" noProof="0" dirty="0">
                <a:solidFill>
                  <a:srgbClr val="FFFFFF"/>
                </a:solidFill>
                <a:latin typeface="Berthold Block" panose="020B0604020202020204" charset="0"/>
                <a:ea typeface="Open Sans"/>
                <a:cs typeface="Open Sans"/>
                <a:sym typeface="Open Sans"/>
              </a:rPr>
              <a:t>300.000-600.000 broedparen per jaar</a:t>
            </a:r>
          </a:p>
        </p:txBody>
      </p:sp>
      <p:sp>
        <p:nvSpPr>
          <p:cNvPr id="20" name="Freeform 8">
            <a:extLst>
              <a:ext uri="{FF2B5EF4-FFF2-40B4-BE49-F238E27FC236}">
                <a16:creationId xmlns:a16="http://schemas.microsoft.com/office/drawing/2014/main" id="{56634DA0-7E81-0B88-7422-7870C849F32C}"/>
              </a:ext>
            </a:extLst>
          </p:cNvPr>
          <p:cNvSpPr/>
          <p:nvPr/>
        </p:nvSpPr>
        <p:spPr>
          <a:xfrm rot="20898361">
            <a:off x="4159290" y="7051904"/>
            <a:ext cx="2667846" cy="577758"/>
          </a:xfrm>
          <a:custGeom>
            <a:avLst/>
            <a:gdLst/>
            <a:ahLst/>
            <a:cxnLst/>
            <a:rect l="l" t="t" r="r" b="b"/>
            <a:pathLst>
              <a:path w="3948874" h="797795">
                <a:moveTo>
                  <a:pt x="0" y="0"/>
                </a:moveTo>
                <a:lnTo>
                  <a:pt x="3948874" y="0"/>
                </a:lnTo>
                <a:lnTo>
                  <a:pt x="3948874" y="797795"/>
                </a:lnTo>
                <a:lnTo>
                  <a:pt x="0" y="79779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</p:spTree>
  </p:cSld>
  <p:clrMapOvr>
    <a:masterClrMapping/>
  </p:clrMapOvr>
  <p:transition spd="slow">
    <p:push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59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1715491"/>
            <a:ext cx="8577051" cy="8137906"/>
          </a:xfrm>
          <a:custGeom>
            <a:avLst/>
            <a:gdLst/>
            <a:ahLst/>
            <a:cxnLst/>
            <a:rect l="l" t="t" r="r" b="b"/>
            <a:pathLst>
              <a:path w="8577051" h="8137906">
                <a:moveTo>
                  <a:pt x="0" y="0"/>
                </a:moveTo>
                <a:lnTo>
                  <a:pt x="8577051" y="0"/>
                </a:lnTo>
                <a:lnTo>
                  <a:pt x="8577051" y="8137906"/>
                </a:lnTo>
                <a:lnTo>
                  <a:pt x="0" y="8137906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3" name="Freeform 3"/>
          <p:cNvSpPr/>
          <p:nvPr/>
        </p:nvSpPr>
        <p:spPr>
          <a:xfrm>
            <a:off x="568654" y="1715491"/>
            <a:ext cx="8575346" cy="8137906"/>
          </a:xfrm>
          <a:custGeom>
            <a:avLst/>
            <a:gdLst/>
            <a:ahLst/>
            <a:cxnLst/>
            <a:rect l="l" t="t" r="r" b="b"/>
            <a:pathLst>
              <a:path w="8575346" h="8137906">
                <a:moveTo>
                  <a:pt x="0" y="0"/>
                </a:moveTo>
                <a:lnTo>
                  <a:pt x="8575346" y="0"/>
                </a:lnTo>
                <a:lnTo>
                  <a:pt x="8575346" y="8137906"/>
                </a:lnTo>
                <a:lnTo>
                  <a:pt x="0" y="8137906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grpSp>
        <p:nvGrpSpPr>
          <p:cNvPr id="4" name="Group 4"/>
          <p:cNvGrpSpPr/>
          <p:nvPr/>
        </p:nvGrpSpPr>
        <p:grpSpPr>
          <a:xfrm>
            <a:off x="257175" y="8486775"/>
            <a:ext cx="1543050" cy="1543050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84E0F"/>
            </a:solidFill>
          </p:spPr>
          <p:txBody>
            <a:bodyPr/>
            <a:lstStyle/>
            <a:p>
              <a:endParaRPr lang="nl-NL" noProof="0" dirty="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859"/>
                </a:lnSpc>
              </a:pPr>
              <a:r>
                <a:rPr lang="nl-NL" sz="4899" noProof="0" dirty="0">
                  <a:solidFill>
                    <a:srgbClr val="FFFFFF"/>
                  </a:solidFill>
                  <a:latin typeface="Berthold Block" panose="020B0604020202020204" charset="0"/>
                  <a:ea typeface="Open Sans"/>
                  <a:cs typeface="Open Sans"/>
                  <a:sym typeface="Open Sans"/>
                </a:rPr>
                <a:t>A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6487775" y="8486775"/>
            <a:ext cx="1543050" cy="1543050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84E0F"/>
            </a:solidFill>
          </p:spPr>
          <p:txBody>
            <a:bodyPr/>
            <a:lstStyle/>
            <a:p>
              <a:endParaRPr lang="nl-NL" noProof="0" dirty="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859"/>
                </a:lnSpc>
              </a:pPr>
              <a:r>
                <a:rPr lang="nl-NL" sz="4899" noProof="0" dirty="0">
                  <a:solidFill>
                    <a:srgbClr val="FFFFFF"/>
                  </a:solidFill>
                  <a:latin typeface="Berthold Block" panose="020B0604020202020204" charset="0"/>
                  <a:ea typeface="Open Sans"/>
                  <a:cs typeface="Open Sans"/>
                  <a:sym typeface="Open Sans"/>
                </a:rPr>
                <a:t>B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3799061" y="455929"/>
            <a:ext cx="10689878" cy="737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  <a:spcBef>
                <a:spcPct val="0"/>
              </a:spcBef>
            </a:pPr>
            <a:r>
              <a:rPr lang="nl-NL" sz="4399" noProof="0" dirty="0">
                <a:solidFill>
                  <a:srgbClr val="80BA27"/>
                </a:solidFill>
                <a:latin typeface="Berthold Block" panose="020B0604020202020204" charset="0"/>
                <a:ea typeface="29LT Bukra"/>
                <a:cs typeface="29LT Bukra"/>
                <a:sym typeface="29LT Bukra"/>
              </a:rPr>
              <a:t>Welke van deze twee dieren is de haas?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59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29470" y="297714"/>
            <a:ext cx="9702939" cy="9691571"/>
          </a:xfrm>
          <a:custGeom>
            <a:avLst/>
            <a:gdLst/>
            <a:ahLst/>
            <a:cxnLst/>
            <a:rect l="l" t="t" r="r" b="b"/>
            <a:pathLst>
              <a:path w="9702939" h="9691571">
                <a:moveTo>
                  <a:pt x="0" y="0"/>
                </a:moveTo>
                <a:lnTo>
                  <a:pt x="9702939" y="0"/>
                </a:lnTo>
                <a:lnTo>
                  <a:pt x="9702939" y="9691572"/>
                </a:lnTo>
                <a:lnTo>
                  <a:pt x="0" y="969157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grpSp>
        <p:nvGrpSpPr>
          <p:cNvPr id="3" name="Group 3"/>
          <p:cNvGrpSpPr/>
          <p:nvPr/>
        </p:nvGrpSpPr>
        <p:grpSpPr>
          <a:xfrm>
            <a:off x="16487775" y="8486775"/>
            <a:ext cx="1543050" cy="1543050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84E0F"/>
            </a:solidFill>
          </p:spPr>
          <p:txBody>
            <a:bodyPr/>
            <a:lstStyle/>
            <a:p>
              <a:endParaRPr lang="nl-NL" noProof="0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859"/>
                </a:lnSpc>
              </a:pPr>
              <a:r>
                <a:rPr lang="nl-NL" sz="4899" noProof="0" dirty="0">
                  <a:solidFill>
                    <a:srgbClr val="FFFFFF"/>
                  </a:solidFill>
                  <a:latin typeface="Berthold Block" panose="020B0604020202020204" charset="0"/>
                  <a:ea typeface="Open Sans"/>
                  <a:cs typeface="Open Sans"/>
                  <a:sym typeface="Open Sans"/>
                </a:rPr>
                <a:t>B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164006" y="1905467"/>
            <a:ext cx="3498665" cy="1068683"/>
          </a:xfrm>
          <a:custGeom>
            <a:avLst/>
            <a:gdLst/>
            <a:ahLst/>
            <a:cxnLst/>
            <a:rect l="l" t="t" r="r" b="b"/>
            <a:pathLst>
              <a:path w="3498665" h="1068683">
                <a:moveTo>
                  <a:pt x="0" y="0"/>
                </a:moveTo>
                <a:lnTo>
                  <a:pt x="3498665" y="0"/>
                </a:lnTo>
                <a:lnTo>
                  <a:pt x="3498665" y="1068683"/>
                </a:lnTo>
                <a:lnTo>
                  <a:pt x="0" y="106868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7" name="Freeform 7"/>
          <p:cNvSpPr/>
          <p:nvPr/>
        </p:nvSpPr>
        <p:spPr>
          <a:xfrm>
            <a:off x="14532159" y="3814658"/>
            <a:ext cx="3498665" cy="1068683"/>
          </a:xfrm>
          <a:custGeom>
            <a:avLst/>
            <a:gdLst/>
            <a:ahLst/>
            <a:cxnLst/>
            <a:rect l="l" t="t" r="r" b="b"/>
            <a:pathLst>
              <a:path w="3498665" h="1068683">
                <a:moveTo>
                  <a:pt x="0" y="0"/>
                </a:moveTo>
                <a:lnTo>
                  <a:pt x="3498665" y="0"/>
                </a:lnTo>
                <a:lnTo>
                  <a:pt x="3498665" y="1068683"/>
                </a:lnTo>
                <a:lnTo>
                  <a:pt x="0" y="106868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8" name="Freeform 8"/>
          <p:cNvSpPr/>
          <p:nvPr/>
        </p:nvSpPr>
        <p:spPr>
          <a:xfrm>
            <a:off x="400945" y="7418092"/>
            <a:ext cx="3498665" cy="1068683"/>
          </a:xfrm>
          <a:custGeom>
            <a:avLst/>
            <a:gdLst/>
            <a:ahLst/>
            <a:cxnLst/>
            <a:rect l="l" t="t" r="r" b="b"/>
            <a:pathLst>
              <a:path w="3498665" h="1068683">
                <a:moveTo>
                  <a:pt x="0" y="0"/>
                </a:moveTo>
                <a:lnTo>
                  <a:pt x="3498665" y="0"/>
                </a:lnTo>
                <a:lnTo>
                  <a:pt x="3498665" y="1068683"/>
                </a:lnTo>
                <a:lnTo>
                  <a:pt x="0" y="106868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9" name="Freeform 9"/>
          <p:cNvSpPr/>
          <p:nvPr/>
        </p:nvSpPr>
        <p:spPr>
          <a:xfrm>
            <a:off x="930246" y="1905467"/>
            <a:ext cx="3498665" cy="1068683"/>
          </a:xfrm>
          <a:custGeom>
            <a:avLst/>
            <a:gdLst/>
            <a:ahLst/>
            <a:cxnLst/>
            <a:rect l="l" t="t" r="r" b="b"/>
            <a:pathLst>
              <a:path w="3498665" h="1068683">
                <a:moveTo>
                  <a:pt x="0" y="0"/>
                </a:moveTo>
                <a:lnTo>
                  <a:pt x="3498665" y="0"/>
                </a:lnTo>
                <a:lnTo>
                  <a:pt x="3498665" y="1068683"/>
                </a:lnTo>
                <a:lnTo>
                  <a:pt x="0" y="106868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10" name="Freeform 10"/>
          <p:cNvSpPr/>
          <p:nvPr/>
        </p:nvSpPr>
        <p:spPr>
          <a:xfrm rot="-694426">
            <a:off x="3924031" y="7232090"/>
            <a:ext cx="3025205" cy="550037"/>
          </a:xfrm>
          <a:custGeom>
            <a:avLst/>
            <a:gdLst/>
            <a:ahLst/>
            <a:cxnLst/>
            <a:rect l="l" t="t" r="r" b="b"/>
            <a:pathLst>
              <a:path w="3025205" h="550037">
                <a:moveTo>
                  <a:pt x="0" y="0"/>
                </a:moveTo>
                <a:lnTo>
                  <a:pt x="3025205" y="0"/>
                </a:lnTo>
                <a:lnTo>
                  <a:pt x="3025205" y="550038"/>
                </a:lnTo>
                <a:lnTo>
                  <a:pt x="0" y="55003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11" name="Freeform 11"/>
          <p:cNvSpPr/>
          <p:nvPr/>
        </p:nvSpPr>
        <p:spPr>
          <a:xfrm rot="-984425" flipH="1">
            <a:off x="9799382" y="1526784"/>
            <a:ext cx="4314336" cy="3584821"/>
          </a:xfrm>
          <a:custGeom>
            <a:avLst/>
            <a:gdLst/>
            <a:ahLst/>
            <a:cxnLst/>
            <a:rect l="l" t="t" r="r" b="b"/>
            <a:pathLst>
              <a:path w="4314336" h="3584821">
                <a:moveTo>
                  <a:pt x="4314336" y="0"/>
                </a:moveTo>
                <a:lnTo>
                  <a:pt x="0" y="0"/>
                </a:lnTo>
                <a:lnTo>
                  <a:pt x="0" y="3584821"/>
                </a:lnTo>
                <a:lnTo>
                  <a:pt x="4314336" y="3584821"/>
                </a:lnTo>
                <a:lnTo>
                  <a:pt x="4314336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12" name="Freeform 12"/>
          <p:cNvSpPr/>
          <p:nvPr/>
        </p:nvSpPr>
        <p:spPr>
          <a:xfrm rot="2114146">
            <a:off x="3848540" y="1968169"/>
            <a:ext cx="3527865" cy="943279"/>
          </a:xfrm>
          <a:custGeom>
            <a:avLst/>
            <a:gdLst/>
            <a:ahLst/>
            <a:cxnLst/>
            <a:rect l="l" t="t" r="r" b="b"/>
            <a:pathLst>
              <a:path w="3527865" h="943279">
                <a:moveTo>
                  <a:pt x="0" y="0"/>
                </a:moveTo>
                <a:lnTo>
                  <a:pt x="3527865" y="0"/>
                </a:lnTo>
                <a:lnTo>
                  <a:pt x="3527865" y="943279"/>
                </a:lnTo>
                <a:lnTo>
                  <a:pt x="0" y="94327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13" name="TextBox 13"/>
          <p:cNvSpPr txBox="1"/>
          <p:nvPr/>
        </p:nvSpPr>
        <p:spPr>
          <a:xfrm>
            <a:off x="164006" y="2140354"/>
            <a:ext cx="3948849" cy="511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nl-NL" sz="3099" noProof="0" dirty="0">
                <a:solidFill>
                  <a:srgbClr val="FFFFFF"/>
                </a:solidFill>
                <a:latin typeface="Berthold Block" panose="020B0604020202020204" charset="0"/>
                <a:ea typeface="Open Sans"/>
                <a:cs typeface="Open Sans"/>
                <a:sym typeface="Open Sans"/>
              </a:rPr>
              <a:t>Amberkleurige ogen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64006" y="7672716"/>
            <a:ext cx="3948849" cy="511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nl-NL" sz="3099" noProof="0" dirty="0">
                <a:solidFill>
                  <a:srgbClr val="FFFFFF"/>
                </a:solidFill>
                <a:latin typeface="Berthold Block" panose="020B0604020202020204" charset="0"/>
                <a:ea typeface="Open Sans"/>
                <a:cs typeface="Open Sans"/>
                <a:sym typeface="Open Sans"/>
              </a:rPr>
              <a:t>Groot</a:t>
            </a:r>
            <a:r>
              <a:rPr lang="nl-NL" sz="3099" noProof="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nl-NL" sz="3099" noProof="0" dirty="0">
                <a:solidFill>
                  <a:srgbClr val="FFFFFF"/>
                </a:solidFill>
                <a:latin typeface="Berthold Block" panose="020B0604020202020204" charset="0"/>
                <a:ea typeface="Open Sans"/>
                <a:cs typeface="Open Sans"/>
                <a:sym typeface="Open Sans"/>
              </a:rPr>
              <a:t>lichaam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307068" y="4097348"/>
            <a:ext cx="3948849" cy="511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nl-NL" sz="3099" noProof="0" dirty="0">
                <a:solidFill>
                  <a:srgbClr val="FFFFFF"/>
                </a:solidFill>
                <a:latin typeface="Berthold Block" panose="020B0604020202020204" charset="0"/>
                <a:ea typeface="Open Sans"/>
                <a:cs typeface="Open Sans"/>
                <a:sym typeface="Open Sans"/>
              </a:rPr>
              <a:t>Lange</a:t>
            </a:r>
            <a:r>
              <a:rPr lang="nl-NL" sz="3099" noProof="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nl-NL" sz="3099" noProof="0" dirty="0">
                <a:solidFill>
                  <a:srgbClr val="FFFFFF"/>
                </a:solidFill>
                <a:latin typeface="Berthold Block" panose="020B0604020202020204" charset="0"/>
                <a:ea typeface="Open Sans"/>
                <a:cs typeface="Open Sans"/>
                <a:sym typeface="Open Sans"/>
              </a:rPr>
              <a:t>oren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0" y="164364"/>
            <a:ext cx="4574228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59"/>
              </a:lnSpc>
              <a:spcBef>
                <a:spcPct val="0"/>
              </a:spcBef>
            </a:pPr>
            <a:r>
              <a:rPr lang="nl-NL" sz="4899" noProof="0" dirty="0">
                <a:solidFill>
                  <a:srgbClr val="FFFFFF"/>
                </a:solidFill>
                <a:latin typeface="Berthold Block" panose="020B0604020202020204" charset="0"/>
                <a:ea typeface="Poppins"/>
                <a:cs typeface="Poppins"/>
                <a:sym typeface="Poppins"/>
              </a:rPr>
              <a:t>Herkenning</a:t>
            </a:r>
          </a:p>
        </p:txBody>
      </p:sp>
      <p:sp>
        <p:nvSpPr>
          <p:cNvPr id="17" name="Freeform 7">
            <a:extLst>
              <a:ext uri="{FF2B5EF4-FFF2-40B4-BE49-F238E27FC236}">
                <a16:creationId xmlns:a16="http://schemas.microsoft.com/office/drawing/2014/main" id="{5F30AC8B-0B8F-D872-4DD5-9DA294C40559}"/>
              </a:ext>
            </a:extLst>
          </p:cNvPr>
          <p:cNvSpPr/>
          <p:nvPr/>
        </p:nvSpPr>
        <p:spPr>
          <a:xfrm>
            <a:off x="14532159" y="7222000"/>
            <a:ext cx="3498665" cy="1068683"/>
          </a:xfrm>
          <a:custGeom>
            <a:avLst/>
            <a:gdLst/>
            <a:ahLst/>
            <a:cxnLst/>
            <a:rect l="l" t="t" r="r" b="b"/>
            <a:pathLst>
              <a:path w="3498665" h="1068683">
                <a:moveTo>
                  <a:pt x="0" y="0"/>
                </a:moveTo>
                <a:lnTo>
                  <a:pt x="3498665" y="0"/>
                </a:lnTo>
                <a:lnTo>
                  <a:pt x="3498665" y="1068683"/>
                </a:lnTo>
                <a:lnTo>
                  <a:pt x="0" y="106868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18" name="TextBox 15">
            <a:extLst>
              <a:ext uri="{FF2B5EF4-FFF2-40B4-BE49-F238E27FC236}">
                <a16:creationId xmlns:a16="http://schemas.microsoft.com/office/drawing/2014/main" id="{877F0A91-48A9-4BF0-3E3E-2824AEEC8F63}"/>
              </a:ext>
            </a:extLst>
          </p:cNvPr>
          <p:cNvSpPr txBox="1"/>
          <p:nvPr/>
        </p:nvSpPr>
        <p:spPr>
          <a:xfrm>
            <a:off x="14513350" y="7474779"/>
            <a:ext cx="3948849" cy="511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nl-NL" sz="3099" noProof="0" dirty="0">
                <a:solidFill>
                  <a:srgbClr val="FFFFFF"/>
                </a:solidFill>
                <a:latin typeface="Berthold Block" panose="020B0604020202020204" charset="0"/>
                <a:ea typeface="Open Sans"/>
                <a:cs typeface="Open Sans"/>
                <a:sym typeface="Open Sans"/>
              </a:rPr>
              <a:t>300.000-500.000</a:t>
            </a:r>
          </a:p>
        </p:txBody>
      </p:sp>
      <p:sp>
        <p:nvSpPr>
          <p:cNvPr id="19" name="Freeform 12">
            <a:extLst>
              <a:ext uri="{FF2B5EF4-FFF2-40B4-BE49-F238E27FC236}">
                <a16:creationId xmlns:a16="http://schemas.microsoft.com/office/drawing/2014/main" id="{08006D08-3CD0-A6BD-775F-62E7C99371A8}"/>
              </a:ext>
            </a:extLst>
          </p:cNvPr>
          <p:cNvSpPr/>
          <p:nvPr/>
        </p:nvSpPr>
        <p:spPr>
          <a:xfrm rot="10800000">
            <a:off x="13743290" y="8396611"/>
            <a:ext cx="2125417" cy="716419"/>
          </a:xfrm>
          <a:custGeom>
            <a:avLst/>
            <a:gdLst/>
            <a:ahLst/>
            <a:cxnLst/>
            <a:rect l="l" t="t" r="r" b="b"/>
            <a:pathLst>
              <a:path w="3527865" h="943279">
                <a:moveTo>
                  <a:pt x="0" y="0"/>
                </a:moveTo>
                <a:lnTo>
                  <a:pt x="3527865" y="0"/>
                </a:lnTo>
                <a:lnTo>
                  <a:pt x="3527865" y="943279"/>
                </a:lnTo>
                <a:lnTo>
                  <a:pt x="0" y="94327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</p:spTree>
  </p:cSld>
  <p:clrMapOvr>
    <a:masterClrMapping/>
  </p:clrMapOvr>
  <p:transition spd="slow">
    <p:push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59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1715491"/>
            <a:ext cx="8577051" cy="8137906"/>
          </a:xfrm>
          <a:custGeom>
            <a:avLst/>
            <a:gdLst/>
            <a:ahLst/>
            <a:cxnLst/>
            <a:rect l="l" t="t" r="r" b="b"/>
            <a:pathLst>
              <a:path w="8577051" h="8137906">
                <a:moveTo>
                  <a:pt x="0" y="0"/>
                </a:moveTo>
                <a:lnTo>
                  <a:pt x="8577051" y="0"/>
                </a:lnTo>
                <a:lnTo>
                  <a:pt x="8577051" y="8137906"/>
                </a:lnTo>
                <a:lnTo>
                  <a:pt x="0" y="8137906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3" name="Freeform 3"/>
          <p:cNvSpPr/>
          <p:nvPr/>
        </p:nvSpPr>
        <p:spPr>
          <a:xfrm>
            <a:off x="554822" y="1715491"/>
            <a:ext cx="8589178" cy="8137906"/>
          </a:xfrm>
          <a:custGeom>
            <a:avLst/>
            <a:gdLst/>
            <a:ahLst/>
            <a:cxnLst/>
            <a:rect l="l" t="t" r="r" b="b"/>
            <a:pathLst>
              <a:path w="8589178" h="8137906">
                <a:moveTo>
                  <a:pt x="0" y="0"/>
                </a:moveTo>
                <a:lnTo>
                  <a:pt x="8589178" y="0"/>
                </a:lnTo>
                <a:lnTo>
                  <a:pt x="8589178" y="8137906"/>
                </a:lnTo>
                <a:lnTo>
                  <a:pt x="0" y="8137906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grpSp>
        <p:nvGrpSpPr>
          <p:cNvPr id="4" name="Group 4"/>
          <p:cNvGrpSpPr/>
          <p:nvPr/>
        </p:nvGrpSpPr>
        <p:grpSpPr>
          <a:xfrm>
            <a:off x="257175" y="8486775"/>
            <a:ext cx="1543050" cy="1543050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84E0F"/>
            </a:solidFill>
          </p:spPr>
          <p:txBody>
            <a:bodyPr/>
            <a:lstStyle/>
            <a:p>
              <a:endParaRPr lang="nl-NL" noProof="0" dirty="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859"/>
                </a:lnSpc>
              </a:pPr>
              <a:r>
                <a:rPr lang="nl-NL" sz="4899" noProof="0" dirty="0">
                  <a:solidFill>
                    <a:srgbClr val="FFFFFF"/>
                  </a:solidFill>
                  <a:latin typeface="Berthold Block" panose="020B0604020202020204" charset="0"/>
                  <a:ea typeface="Open Sans"/>
                  <a:cs typeface="Open Sans"/>
                  <a:sym typeface="Open Sans"/>
                </a:rPr>
                <a:t>A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6487775" y="8486775"/>
            <a:ext cx="1543050" cy="1543050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84E0F"/>
            </a:solidFill>
          </p:spPr>
          <p:txBody>
            <a:bodyPr/>
            <a:lstStyle/>
            <a:p>
              <a:endParaRPr lang="nl-NL" noProof="0" dirty="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859"/>
                </a:lnSpc>
              </a:pPr>
              <a:r>
                <a:rPr lang="nl-NL" sz="4899" noProof="0" dirty="0">
                  <a:solidFill>
                    <a:srgbClr val="FFFFFF"/>
                  </a:solidFill>
                  <a:latin typeface="Berthold Block" panose="020B0604020202020204" charset="0"/>
                  <a:ea typeface="Open Sans"/>
                  <a:cs typeface="Open Sans"/>
                  <a:sym typeface="Open Sans"/>
                </a:rPr>
                <a:t>B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200948" y="455929"/>
            <a:ext cx="7886105" cy="737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  <a:spcBef>
                <a:spcPct val="0"/>
              </a:spcBef>
            </a:pPr>
            <a:r>
              <a:rPr lang="nl-NL" sz="4399" noProof="0" dirty="0">
                <a:solidFill>
                  <a:srgbClr val="80BA27"/>
                </a:solidFill>
                <a:latin typeface="Berthold Block" panose="020B0604020202020204" charset="0"/>
                <a:ea typeface="29LT Bukra"/>
                <a:cs typeface="29LT Bukra"/>
                <a:sym typeface="29LT Bukra"/>
              </a:rPr>
              <a:t>Welke eend is de wilde eend?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59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05922" y="1120394"/>
            <a:ext cx="9276156" cy="8137906"/>
          </a:xfrm>
          <a:custGeom>
            <a:avLst/>
            <a:gdLst/>
            <a:ahLst/>
            <a:cxnLst/>
            <a:rect l="l" t="t" r="r" b="b"/>
            <a:pathLst>
              <a:path w="9276156" h="8137906">
                <a:moveTo>
                  <a:pt x="0" y="0"/>
                </a:moveTo>
                <a:lnTo>
                  <a:pt x="9276156" y="0"/>
                </a:lnTo>
                <a:lnTo>
                  <a:pt x="9276156" y="8137906"/>
                </a:lnTo>
                <a:lnTo>
                  <a:pt x="0" y="8137906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grpSp>
        <p:nvGrpSpPr>
          <p:cNvPr id="3" name="Group 3"/>
          <p:cNvGrpSpPr/>
          <p:nvPr/>
        </p:nvGrpSpPr>
        <p:grpSpPr>
          <a:xfrm>
            <a:off x="257175" y="8486775"/>
            <a:ext cx="1543050" cy="1543050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84E0F"/>
            </a:solidFill>
          </p:spPr>
          <p:txBody>
            <a:bodyPr/>
            <a:lstStyle/>
            <a:p>
              <a:endParaRPr lang="nl-NL" noProof="0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859"/>
                </a:lnSpc>
              </a:pPr>
              <a:r>
                <a:rPr lang="nl-NL" sz="4899" noProof="0" dirty="0">
                  <a:solidFill>
                    <a:srgbClr val="FFFFFF"/>
                  </a:solidFill>
                  <a:latin typeface="Berthold Block" panose="020B0604020202020204" charset="0"/>
                  <a:ea typeface="Open Sans"/>
                  <a:cs typeface="Open Sans"/>
                  <a:sym typeface="Open Sans"/>
                </a:rPr>
                <a:t>A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14315457" y="7952433"/>
            <a:ext cx="3498665" cy="1068683"/>
          </a:xfrm>
          <a:custGeom>
            <a:avLst/>
            <a:gdLst/>
            <a:ahLst/>
            <a:cxnLst/>
            <a:rect l="l" t="t" r="r" b="b"/>
            <a:pathLst>
              <a:path w="3498665" h="1068683">
                <a:moveTo>
                  <a:pt x="0" y="0"/>
                </a:moveTo>
                <a:lnTo>
                  <a:pt x="3498665" y="0"/>
                </a:lnTo>
                <a:lnTo>
                  <a:pt x="3498665" y="1068684"/>
                </a:lnTo>
                <a:lnTo>
                  <a:pt x="0" y="106868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7" name="Freeform 7"/>
          <p:cNvSpPr/>
          <p:nvPr/>
        </p:nvSpPr>
        <p:spPr>
          <a:xfrm>
            <a:off x="14315457" y="1604893"/>
            <a:ext cx="3498665" cy="1068683"/>
          </a:xfrm>
          <a:custGeom>
            <a:avLst/>
            <a:gdLst/>
            <a:ahLst/>
            <a:cxnLst/>
            <a:rect l="l" t="t" r="r" b="b"/>
            <a:pathLst>
              <a:path w="3498665" h="1068683">
                <a:moveTo>
                  <a:pt x="0" y="0"/>
                </a:moveTo>
                <a:lnTo>
                  <a:pt x="3498665" y="0"/>
                </a:lnTo>
                <a:lnTo>
                  <a:pt x="3498665" y="1068683"/>
                </a:lnTo>
                <a:lnTo>
                  <a:pt x="0" y="106868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8" name="Freeform 8"/>
          <p:cNvSpPr/>
          <p:nvPr/>
        </p:nvSpPr>
        <p:spPr>
          <a:xfrm>
            <a:off x="534964" y="4609158"/>
            <a:ext cx="3498665" cy="1068683"/>
          </a:xfrm>
          <a:custGeom>
            <a:avLst/>
            <a:gdLst/>
            <a:ahLst/>
            <a:cxnLst/>
            <a:rect l="l" t="t" r="r" b="b"/>
            <a:pathLst>
              <a:path w="3498665" h="1068683">
                <a:moveTo>
                  <a:pt x="0" y="0"/>
                </a:moveTo>
                <a:lnTo>
                  <a:pt x="3498665" y="0"/>
                </a:lnTo>
                <a:lnTo>
                  <a:pt x="3498665" y="1068684"/>
                </a:lnTo>
                <a:lnTo>
                  <a:pt x="0" y="106868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9" name="Freeform 9"/>
          <p:cNvSpPr/>
          <p:nvPr/>
        </p:nvSpPr>
        <p:spPr>
          <a:xfrm rot="-2994404" flipH="1">
            <a:off x="10609794" y="2794009"/>
            <a:ext cx="3900935" cy="1043031"/>
          </a:xfrm>
          <a:custGeom>
            <a:avLst/>
            <a:gdLst/>
            <a:ahLst/>
            <a:cxnLst/>
            <a:rect l="l" t="t" r="r" b="b"/>
            <a:pathLst>
              <a:path w="3900935" h="1043031">
                <a:moveTo>
                  <a:pt x="3900935" y="0"/>
                </a:moveTo>
                <a:lnTo>
                  <a:pt x="0" y="0"/>
                </a:lnTo>
                <a:lnTo>
                  <a:pt x="0" y="1043031"/>
                </a:lnTo>
                <a:lnTo>
                  <a:pt x="3900935" y="1043031"/>
                </a:lnTo>
                <a:lnTo>
                  <a:pt x="3900935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10" name="Freeform 10"/>
          <p:cNvSpPr/>
          <p:nvPr/>
        </p:nvSpPr>
        <p:spPr>
          <a:xfrm rot="3137948">
            <a:off x="4104143" y="4850693"/>
            <a:ext cx="1961942" cy="1141493"/>
          </a:xfrm>
          <a:custGeom>
            <a:avLst/>
            <a:gdLst/>
            <a:ahLst/>
            <a:cxnLst/>
            <a:rect l="l" t="t" r="r" b="b"/>
            <a:pathLst>
              <a:path w="1961942" h="1141493">
                <a:moveTo>
                  <a:pt x="0" y="0"/>
                </a:moveTo>
                <a:lnTo>
                  <a:pt x="1961941" y="0"/>
                </a:lnTo>
                <a:lnTo>
                  <a:pt x="1961941" y="1141494"/>
                </a:lnTo>
                <a:lnTo>
                  <a:pt x="0" y="114149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11" name="Freeform 11"/>
          <p:cNvSpPr/>
          <p:nvPr/>
        </p:nvSpPr>
        <p:spPr>
          <a:xfrm rot="1640060" flipH="1">
            <a:off x="12170633" y="7168012"/>
            <a:ext cx="2277549" cy="460136"/>
          </a:xfrm>
          <a:custGeom>
            <a:avLst/>
            <a:gdLst/>
            <a:ahLst/>
            <a:cxnLst/>
            <a:rect l="l" t="t" r="r" b="b"/>
            <a:pathLst>
              <a:path w="2277549" h="460136">
                <a:moveTo>
                  <a:pt x="2277549" y="0"/>
                </a:moveTo>
                <a:lnTo>
                  <a:pt x="0" y="0"/>
                </a:lnTo>
                <a:lnTo>
                  <a:pt x="0" y="460136"/>
                </a:lnTo>
                <a:lnTo>
                  <a:pt x="2277549" y="460136"/>
                </a:lnTo>
                <a:lnTo>
                  <a:pt x="2277549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12" name="TextBox 12"/>
          <p:cNvSpPr txBox="1"/>
          <p:nvPr/>
        </p:nvSpPr>
        <p:spPr>
          <a:xfrm>
            <a:off x="14929380" y="1859516"/>
            <a:ext cx="2270820" cy="511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nl-NL" sz="3099" b="1" noProof="0" dirty="0">
                <a:solidFill>
                  <a:srgbClr val="FFFFFF"/>
                </a:solidFill>
                <a:latin typeface="Berthold Block" panose="020B0604020202020204" charset="0"/>
                <a:ea typeface="Open Sans Bold"/>
                <a:cs typeface="Open Sans Bold"/>
                <a:sym typeface="Open Sans Bold"/>
              </a:rPr>
              <a:t>Groene kop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36707" y="4909629"/>
            <a:ext cx="3095179" cy="511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nl-NL" sz="3099" b="1" noProof="0" dirty="0">
                <a:solidFill>
                  <a:srgbClr val="FFFFFF"/>
                </a:solidFill>
                <a:latin typeface="Berthold Block" panose="020B0604020202020204" charset="0"/>
                <a:ea typeface="Open Sans Bold"/>
                <a:cs typeface="Open Sans Bold"/>
                <a:sym typeface="Open Sans Bold"/>
              </a:rPr>
              <a:t>Gekrulde staart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944039" y="8207057"/>
            <a:ext cx="2241500" cy="511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nl-NL" sz="3099" b="1" noProof="0" dirty="0">
                <a:solidFill>
                  <a:srgbClr val="FFFFFF"/>
                </a:solidFill>
                <a:latin typeface="Berthold Block" panose="020B0604020202020204" charset="0"/>
                <a:ea typeface="Open Sans Bold"/>
                <a:cs typeface="Open Sans Bold"/>
                <a:sym typeface="Open Sans Bold"/>
              </a:rPr>
              <a:t>Gele snavel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0" y="164364"/>
            <a:ext cx="4574228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59"/>
              </a:lnSpc>
              <a:spcBef>
                <a:spcPct val="0"/>
              </a:spcBef>
            </a:pPr>
            <a:r>
              <a:rPr lang="nl-NL" sz="4899" noProof="0" dirty="0">
                <a:solidFill>
                  <a:srgbClr val="FFFFFF"/>
                </a:solidFill>
                <a:latin typeface="Berthold Block" panose="020B0604020202020204" charset="0"/>
                <a:ea typeface="Poppins"/>
                <a:cs typeface="Poppins"/>
                <a:sym typeface="Poppins"/>
              </a:rPr>
              <a:t>Herkenning</a:t>
            </a:r>
          </a:p>
        </p:txBody>
      </p:sp>
      <p:sp>
        <p:nvSpPr>
          <p:cNvPr id="16" name="Freeform 8">
            <a:extLst>
              <a:ext uri="{FF2B5EF4-FFF2-40B4-BE49-F238E27FC236}">
                <a16:creationId xmlns:a16="http://schemas.microsoft.com/office/drawing/2014/main" id="{638286CE-D5A9-7AF6-C14B-0C6FFCBE6E5C}"/>
              </a:ext>
            </a:extLst>
          </p:cNvPr>
          <p:cNvSpPr/>
          <p:nvPr/>
        </p:nvSpPr>
        <p:spPr>
          <a:xfrm>
            <a:off x="432316" y="1487548"/>
            <a:ext cx="3498665" cy="1416472"/>
          </a:xfrm>
          <a:custGeom>
            <a:avLst/>
            <a:gdLst/>
            <a:ahLst/>
            <a:cxnLst/>
            <a:rect l="l" t="t" r="r" b="b"/>
            <a:pathLst>
              <a:path w="3498665" h="1068683">
                <a:moveTo>
                  <a:pt x="0" y="0"/>
                </a:moveTo>
                <a:lnTo>
                  <a:pt x="3498665" y="0"/>
                </a:lnTo>
                <a:lnTo>
                  <a:pt x="3498665" y="1068684"/>
                </a:lnTo>
                <a:lnTo>
                  <a:pt x="0" y="106868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17" name="TextBox 13">
            <a:extLst>
              <a:ext uri="{FF2B5EF4-FFF2-40B4-BE49-F238E27FC236}">
                <a16:creationId xmlns:a16="http://schemas.microsoft.com/office/drawing/2014/main" id="{CA3FFDB3-1D1E-E974-BB7E-70A77ABCF2D8}"/>
              </a:ext>
            </a:extLst>
          </p:cNvPr>
          <p:cNvSpPr txBox="1"/>
          <p:nvPr/>
        </p:nvSpPr>
        <p:spPr>
          <a:xfrm>
            <a:off x="634058" y="1688371"/>
            <a:ext cx="3095179" cy="1064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nl-NL" sz="3099" b="1" noProof="0" dirty="0">
                <a:solidFill>
                  <a:srgbClr val="FFFFFF"/>
                </a:solidFill>
                <a:latin typeface="Berthold Block" panose="020B0604020202020204" charset="0"/>
                <a:ea typeface="Open Sans Bold"/>
                <a:cs typeface="Open Sans Bold"/>
                <a:sym typeface="Open Sans Bold"/>
              </a:rPr>
              <a:t>200.000-300.000 broedparen</a:t>
            </a:r>
          </a:p>
        </p:txBody>
      </p:sp>
      <p:sp>
        <p:nvSpPr>
          <p:cNvPr id="18" name="Freeform 9">
            <a:extLst>
              <a:ext uri="{FF2B5EF4-FFF2-40B4-BE49-F238E27FC236}">
                <a16:creationId xmlns:a16="http://schemas.microsoft.com/office/drawing/2014/main" id="{C8F3B52F-FBB5-3574-67A7-17143268674F}"/>
              </a:ext>
            </a:extLst>
          </p:cNvPr>
          <p:cNvSpPr/>
          <p:nvPr/>
        </p:nvSpPr>
        <p:spPr>
          <a:xfrm rot="2420665">
            <a:off x="3804712" y="2794009"/>
            <a:ext cx="3900935" cy="1043031"/>
          </a:xfrm>
          <a:custGeom>
            <a:avLst/>
            <a:gdLst/>
            <a:ahLst/>
            <a:cxnLst/>
            <a:rect l="l" t="t" r="r" b="b"/>
            <a:pathLst>
              <a:path w="3900935" h="1043031">
                <a:moveTo>
                  <a:pt x="3900935" y="0"/>
                </a:moveTo>
                <a:lnTo>
                  <a:pt x="0" y="0"/>
                </a:lnTo>
                <a:lnTo>
                  <a:pt x="0" y="1043031"/>
                </a:lnTo>
                <a:lnTo>
                  <a:pt x="3900935" y="1043031"/>
                </a:lnTo>
                <a:lnTo>
                  <a:pt x="3900935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</p:spTree>
  </p:cSld>
  <p:clrMapOvr>
    <a:masterClrMapping/>
  </p:clrMapOvr>
  <p:transition spd="slow">
    <p:push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59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59297" y="1597022"/>
            <a:ext cx="7984703" cy="8137906"/>
          </a:xfrm>
          <a:custGeom>
            <a:avLst/>
            <a:gdLst/>
            <a:ahLst/>
            <a:cxnLst/>
            <a:rect l="l" t="t" r="r" b="b"/>
            <a:pathLst>
              <a:path w="7984703" h="8137906">
                <a:moveTo>
                  <a:pt x="0" y="0"/>
                </a:moveTo>
                <a:lnTo>
                  <a:pt x="7984703" y="0"/>
                </a:lnTo>
                <a:lnTo>
                  <a:pt x="7984703" y="8137906"/>
                </a:lnTo>
                <a:lnTo>
                  <a:pt x="0" y="8137906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3" name="Freeform 3"/>
          <p:cNvSpPr/>
          <p:nvPr/>
        </p:nvSpPr>
        <p:spPr>
          <a:xfrm>
            <a:off x="8941129" y="1597022"/>
            <a:ext cx="8318171" cy="8137906"/>
          </a:xfrm>
          <a:custGeom>
            <a:avLst/>
            <a:gdLst/>
            <a:ahLst/>
            <a:cxnLst/>
            <a:rect l="l" t="t" r="r" b="b"/>
            <a:pathLst>
              <a:path w="8318171" h="8137906">
                <a:moveTo>
                  <a:pt x="0" y="0"/>
                </a:moveTo>
                <a:lnTo>
                  <a:pt x="8318171" y="0"/>
                </a:lnTo>
                <a:lnTo>
                  <a:pt x="8318171" y="8137906"/>
                </a:lnTo>
                <a:lnTo>
                  <a:pt x="0" y="8137906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grpSp>
        <p:nvGrpSpPr>
          <p:cNvPr id="4" name="Group 4"/>
          <p:cNvGrpSpPr/>
          <p:nvPr/>
        </p:nvGrpSpPr>
        <p:grpSpPr>
          <a:xfrm>
            <a:off x="257175" y="8486775"/>
            <a:ext cx="1543050" cy="1543050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84E0F"/>
            </a:solidFill>
          </p:spPr>
          <p:txBody>
            <a:bodyPr/>
            <a:lstStyle/>
            <a:p>
              <a:endParaRPr lang="nl-NL" noProof="0" dirty="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859"/>
                </a:lnSpc>
              </a:pPr>
              <a:r>
                <a:rPr lang="nl-NL" sz="4899" noProof="0" dirty="0">
                  <a:solidFill>
                    <a:srgbClr val="FFFFFF"/>
                  </a:solidFill>
                  <a:latin typeface="Berthold Block" panose="020B0604020202020204" charset="0"/>
                  <a:ea typeface="Open Sans"/>
                  <a:cs typeface="Open Sans"/>
                  <a:sym typeface="Open Sans"/>
                </a:rPr>
                <a:t>A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6487775" y="8486775"/>
            <a:ext cx="1543050" cy="1543050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84E0F"/>
            </a:solidFill>
          </p:spPr>
          <p:txBody>
            <a:bodyPr/>
            <a:lstStyle/>
            <a:p>
              <a:endParaRPr lang="nl-NL" noProof="0" dirty="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859"/>
                </a:lnSpc>
              </a:pPr>
              <a:r>
                <a:rPr lang="nl-NL" sz="4899" noProof="0" dirty="0">
                  <a:solidFill>
                    <a:srgbClr val="FFFFFF"/>
                  </a:solidFill>
                  <a:latin typeface="Berthold Block" panose="020B0604020202020204" charset="0"/>
                  <a:ea typeface="Open Sans"/>
                  <a:cs typeface="Open Sans"/>
                  <a:sym typeface="Open Sans"/>
                </a:rPr>
                <a:t>B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618634" y="455929"/>
            <a:ext cx="7050732" cy="737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  <a:spcBef>
                <a:spcPct val="0"/>
              </a:spcBef>
            </a:pPr>
            <a:r>
              <a:rPr lang="nl-NL" sz="4399" noProof="0" dirty="0">
                <a:solidFill>
                  <a:srgbClr val="80BA27"/>
                </a:solidFill>
                <a:latin typeface="Berthold Block" panose="020B0604020202020204" charset="0"/>
                <a:ea typeface="29LT Bukra"/>
                <a:cs typeface="29LT Bukra"/>
                <a:sym typeface="29LT Bukra"/>
              </a:rPr>
              <a:t>Welk hert is het damhert?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59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322749" y="1028700"/>
            <a:ext cx="9642502" cy="8473267"/>
          </a:xfrm>
          <a:custGeom>
            <a:avLst/>
            <a:gdLst/>
            <a:ahLst/>
            <a:cxnLst/>
            <a:rect l="l" t="t" r="r" b="b"/>
            <a:pathLst>
              <a:path w="9642502" h="8473267">
                <a:moveTo>
                  <a:pt x="0" y="0"/>
                </a:moveTo>
                <a:lnTo>
                  <a:pt x="9642502" y="0"/>
                </a:lnTo>
                <a:lnTo>
                  <a:pt x="9642502" y="8473267"/>
                </a:lnTo>
                <a:lnTo>
                  <a:pt x="0" y="847326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3" name="Freeform 3"/>
          <p:cNvSpPr/>
          <p:nvPr/>
        </p:nvSpPr>
        <p:spPr>
          <a:xfrm>
            <a:off x="542932" y="1260123"/>
            <a:ext cx="3498665" cy="1068683"/>
          </a:xfrm>
          <a:custGeom>
            <a:avLst/>
            <a:gdLst/>
            <a:ahLst/>
            <a:cxnLst/>
            <a:rect l="l" t="t" r="r" b="b"/>
            <a:pathLst>
              <a:path w="3498665" h="1068683">
                <a:moveTo>
                  <a:pt x="0" y="0"/>
                </a:moveTo>
                <a:lnTo>
                  <a:pt x="3498665" y="0"/>
                </a:lnTo>
                <a:lnTo>
                  <a:pt x="3498665" y="1068683"/>
                </a:lnTo>
                <a:lnTo>
                  <a:pt x="0" y="106868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4" name="Freeform 4"/>
          <p:cNvSpPr/>
          <p:nvPr/>
        </p:nvSpPr>
        <p:spPr>
          <a:xfrm>
            <a:off x="304807" y="7077928"/>
            <a:ext cx="3498665" cy="1068683"/>
          </a:xfrm>
          <a:custGeom>
            <a:avLst/>
            <a:gdLst/>
            <a:ahLst/>
            <a:cxnLst/>
            <a:rect l="l" t="t" r="r" b="b"/>
            <a:pathLst>
              <a:path w="3498665" h="1068683">
                <a:moveTo>
                  <a:pt x="0" y="0"/>
                </a:moveTo>
                <a:lnTo>
                  <a:pt x="3498665" y="0"/>
                </a:lnTo>
                <a:lnTo>
                  <a:pt x="3498665" y="1068683"/>
                </a:lnTo>
                <a:lnTo>
                  <a:pt x="0" y="106868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5" name="Freeform 5"/>
          <p:cNvSpPr/>
          <p:nvPr/>
        </p:nvSpPr>
        <p:spPr>
          <a:xfrm>
            <a:off x="14356200" y="3772569"/>
            <a:ext cx="3498665" cy="1068683"/>
          </a:xfrm>
          <a:custGeom>
            <a:avLst/>
            <a:gdLst/>
            <a:ahLst/>
            <a:cxnLst/>
            <a:rect l="l" t="t" r="r" b="b"/>
            <a:pathLst>
              <a:path w="3498665" h="1068683">
                <a:moveTo>
                  <a:pt x="0" y="0"/>
                </a:moveTo>
                <a:lnTo>
                  <a:pt x="3498664" y="0"/>
                </a:lnTo>
                <a:lnTo>
                  <a:pt x="3498664" y="1068683"/>
                </a:lnTo>
                <a:lnTo>
                  <a:pt x="0" y="106868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6" name="Freeform 6"/>
          <p:cNvSpPr/>
          <p:nvPr/>
        </p:nvSpPr>
        <p:spPr>
          <a:xfrm>
            <a:off x="3803472" y="2328806"/>
            <a:ext cx="3189701" cy="1746011"/>
          </a:xfrm>
          <a:custGeom>
            <a:avLst/>
            <a:gdLst/>
            <a:ahLst/>
            <a:cxnLst/>
            <a:rect l="l" t="t" r="r" b="b"/>
            <a:pathLst>
              <a:path w="3189701" h="1746011">
                <a:moveTo>
                  <a:pt x="0" y="0"/>
                </a:moveTo>
                <a:lnTo>
                  <a:pt x="3189701" y="0"/>
                </a:lnTo>
                <a:lnTo>
                  <a:pt x="3189701" y="1746011"/>
                </a:lnTo>
                <a:lnTo>
                  <a:pt x="0" y="174601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7" name="Freeform 7"/>
          <p:cNvSpPr/>
          <p:nvPr/>
        </p:nvSpPr>
        <p:spPr>
          <a:xfrm rot="5550178">
            <a:off x="11354698" y="1370181"/>
            <a:ext cx="2787018" cy="4347649"/>
          </a:xfrm>
          <a:custGeom>
            <a:avLst/>
            <a:gdLst/>
            <a:ahLst/>
            <a:cxnLst/>
            <a:rect l="l" t="t" r="r" b="b"/>
            <a:pathLst>
              <a:path w="2402791" h="3830536">
                <a:moveTo>
                  <a:pt x="0" y="0"/>
                </a:moveTo>
                <a:lnTo>
                  <a:pt x="2402791" y="0"/>
                </a:lnTo>
                <a:lnTo>
                  <a:pt x="2402791" y="3830536"/>
                </a:lnTo>
                <a:lnTo>
                  <a:pt x="0" y="383053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8" name="Freeform 8"/>
          <p:cNvSpPr/>
          <p:nvPr/>
        </p:nvSpPr>
        <p:spPr>
          <a:xfrm rot="-5554500">
            <a:off x="5037208" y="5929996"/>
            <a:ext cx="1198598" cy="3582767"/>
          </a:xfrm>
          <a:custGeom>
            <a:avLst/>
            <a:gdLst/>
            <a:ahLst/>
            <a:cxnLst/>
            <a:rect l="l" t="t" r="r" b="b"/>
            <a:pathLst>
              <a:path w="1198598" h="3582767">
                <a:moveTo>
                  <a:pt x="0" y="0"/>
                </a:moveTo>
                <a:lnTo>
                  <a:pt x="1198599" y="0"/>
                </a:lnTo>
                <a:lnTo>
                  <a:pt x="1198599" y="3582767"/>
                </a:lnTo>
                <a:lnTo>
                  <a:pt x="0" y="358276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9" name="TextBox 9"/>
          <p:cNvSpPr txBox="1"/>
          <p:nvPr/>
        </p:nvSpPr>
        <p:spPr>
          <a:xfrm>
            <a:off x="373900" y="1514747"/>
            <a:ext cx="3948849" cy="511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nl-NL" sz="3099" noProof="0" dirty="0">
                <a:solidFill>
                  <a:srgbClr val="FFFFFF"/>
                </a:solidFill>
                <a:latin typeface="Berthold Block" panose="020B0604020202020204" charset="0"/>
                <a:ea typeface="Open Sans"/>
                <a:cs typeface="Open Sans"/>
                <a:sym typeface="Open Sans"/>
              </a:rPr>
              <a:t>'Plat’ gewei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9715" y="7332552"/>
            <a:ext cx="3948849" cy="511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nl-NL" sz="3099" noProof="0" dirty="0">
                <a:solidFill>
                  <a:srgbClr val="FFFFFF"/>
                </a:solidFill>
                <a:latin typeface="Berthold Block" panose="020B0604020202020204" charset="0"/>
                <a:ea typeface="Open Sans"/>
                <a:cs typeface="Open Sans"/>
                <a:sym typeface="Open Sans"/>
              </a:rPr>
              <a:t>Slanker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131107" y="4074817"/>
            <a:ext cx="3948849" cy="511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nl-NL" sz="3099" noProof="0" dirty="0">
                <a:solidFill>
                  <a:srgbClr val="FFFFFF"/>
                </a:solidFill>
                <a:latin typeface="Berthold Block" panose="020B0604020202020204" charset="0"/>
                <a:ea typeface="Open Sans"/>
                <a:cs typeface="Open Sans"/>
                <a:sym typeface="Open Sans"/>
              </a:rPr>
              <a:t>Witte vlekjes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6487775" y="8486775"/>
            <a:ext cx="1543050" cy="1543050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84E0F"/>
            </a:solidFill>
          </p:spPr>
          <p:txBody>
            <a:bodyPr/>
            <a:lstStyle/>
            <a:p>
              <a:endParaRPr lang="nl-NL" noProof="0" dirty="0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859"/>
                </a:lnSpc>
              </a:pPr>
              <a:r>
                <a:rPr lang="nl-NL" sz="4899" noProof="0" dirty="0">
                  <a:solidFill>
                    <a:srgbClr val="FFFFFF"/>
                  </a:solidFill>
                  <a:latin typeface="Berthold Block" panose="020B0604020202020204" charset="0"/>
                  <a:ea typeface="Open Sans"/>
                  <a:cs typeface="Open Sans"/>
                  <a:sym typeface="Open Sans"/>
                </a:rPr>
                <a:t>B</a:t>
              </a: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-232975" y="110672"/>
            <a:ext cx="4574228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59"/>
              </a:lnSpc>
              <a:spcBef>
                <a:spcPct val="0"/>
              </a:spcBef>
            </a:pPr>
            <a:r>
              <a:rPr lang="nl-NL" sz="4899" noProof="0" dirty="0">
                <a:solidFill>
                  <a:srgbClr val="FFFFFF"/>
                </a:solidFill>
                <a:latin typeface="Berthold Block" panose="020B0604020202020204" charset="0"/>
                <a:ea typeface="Poppins"/>
                <a:cs typeface="Poppins"/>
                <a:sym typeface="Poppins"/>
              </a:rPr>
              <a:t>Herkenning</a:t>
            </a:r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467BB9EE-49FF-44E5-1F40-6212DEE11692}"/>
              </a:ext>
            </a:extLst>
          </p:cNvPr>
          <p:cNvSpPr/>
          <p:nvPr/>
        </p:nvSpPr>
        <p:spPr>
          <a:xfrm>
            <a:off x="14467993" y="7041424"/>
            <a:ext cx="3498665" cy="1068683"/>
          </a:xfrm>
          <a:custGeom>
            <a:avLst/>
            <a:gdLst/>
            <a:ahLst/>
            <a:cxnLst/>
            <a:rect l="l" t="t" r="r" b="b"/>
            <a:pathLst>
              <a:path w="3498665" h="1068683">
                <a:moveTo>
                  <a:pt x="0" y="0"/>
                </a:moveTo>
                <a:lnTo>
                  <a:pt x="3498664" y="0"/>
                </a:lnTo>
                <a:lnTo>
                  <a:pt x="3498664" y="1068683"/>
                </a:lnTo>
                <a:lnTo>
                  <a:pt x="0" y="106868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17" name="TextBox 11">
            <a:extLst>
              <a:ext uri="{FF2B5EF4-FFF2-40B4-BE49-F238E27FC236}">
                <a16:creationId xmlns:a16="http://schemas.microsoft.com/office/drawing/2014/main" id="{B82AEF3A-1D9B-FFA6-9C83-AC76CA16284D}"/>
              </a:ext>
            </a:extLst>
          </p:cNvPr>
          <p:cNvSpPr txBox="1"/>
          <p:nvPr/>
        </p:nvSpPr>
        <p:spPr>
          <a:xfrm>
            <a:off x="14354391" y="7303668"/>
            <a:ext cx="3948849" cy="511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nl-NL" sz="3099" noProof="0" dirty="0">
                <a:solidFill>
                  <a:srgbClr val="FFFFFF"/>
                </a:solidFill>
                <a:latin typeface="Berthold Block" panose="020B0604020202020204" charset="0"/>
                <a:ea typeface="Open Sans"/>
                <a:cs typeface="Open Sans"/>
                <a:sym typeface="Open Sans"/>
              </a:rPr>
              <a:t>5000-6000</a:t>
            </a:r>
          </a:p>
        </p:txBody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id="{B5DF554B-8374-9D08-3EE3-D673ECDFAB70}"/>
              </a:ext>
            </a:extLst>
          </p:cNvPr>
          <p:cNvSpPr/>
          <p:nvPr/>
        </p:nvSpPr>
        <p:spPr>
          <a:xfrm rot="19820827" flipH="1" flipV="1">
            <a:off x="11818041" y="5196771"/>
            <a:ext cx="2777508" cy="2364710"/>
          </a:xfrm>
          <a:custGeom>
            <a:avLst/>
            <a:gdLst/>
            <a:ahLst/>
            <a:cxnLst/>
            <a:rect l="l" t="t" r="r" b="b"/>
            <a:pathLst>
              <a:path w="3189701" h="1746011">
                <a:moveTo>
                  <a:pt x="0" y="0"/>
                </a:moveTo>
                <a:lnTo>
                  <a:pt x="3189701" y="0"/>
                </a:lnTo>
                <a:lnTo>
                  <a:pt x="3189701" y="1746011"/>
                </a:lnTo>
                <a:lnTo>
                  <a:pt x="0" y="174601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</p:spTree>
  </p:cSld>
  <p:clrMapOvr>
    <a:masterClrMapping/>
  </p:clrMapOvr>
  <p:transition spd="slow">
    <p:push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58AAB80-FD30-8DCF-DEE3-843A81BB38C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47785D0E-ABA1-4193-7BF6-2F4DF5586D4B}"/>
              </a:ext>
            </a:extLst>
          </p:cNvPr>
          <p:cNvSpPr txBox="1"/>
          <p:nvPr/>
        </p:nvSpPr>
        <p:spPr>
          <a:xfrm>
            <a:off x="8153400" y="8724900"/>
            <a:ext cx="1082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7200" dirty="0">
                <a:solidFill>
                  <a:schemeClr val="bg1"/>
                </a:solidFill>
                <a:latin typeface="Berthold Block" panose="020B0604020202020204" charset="0"/>
              </a:rPr>
              <a:t>Bedankt voor jullie aandacht</a:t>
            </a:r>
          </a:p>
        </p:txBody>
      </p:sp>
    </p:spTree>
    <p:extLst>
      <p:ext uri="{BB962C8B-B14F-4D97-AF65-F5344CB8AC3E}">
        <p14:creationId xmlns:p14="http://schemas.microsoft.com/office/powerpoint/2010/main" val="28251851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59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211435" y="233825"/>
            <a:ext cx="5847965" cy="9786475"/>
          </a:xfrm>
          <a:custGeom>
            <a:avLst/>
            <a:gdLst/>
            <a:ahLst/>
            <a:cxnLst/>
            <a:rect l="l" t="t" r="r" b="b"/>
            <a:pathLst>
              <a:path w="6317396" h="9464264">
                <a:moveTo>
                  <a:pt x="0" y="0"/>
                </a:moveTo>
                <a:lnTo>
                  <a:pt x="6317396" y="0"/>
                </a:lnTo>
                <a:lnTo>
                  <a:pt x="6317396" y="9464264"/>
                </a:lnTo>
                <a:lnTo>
                  <a:pt x="0" y="9464264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3" name="TextBox 3"/>
          <p:cNvSpPr txBox="1"/>
          <p:nvPr/>
        </p:nvSpPr>
        <p:spPr>
          <a:xfrm>
            <a:off x="-360751" y="251553"/>
            <a:ext cx="6537022" cy="9791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79"/>
              </a:lnSpc>
              <a:spcBef>
                <a:spcPct val="0"/>
              </a:spcBef>
            </a:pPr>
            <a:r>
              <a:rPr lang="nl-NL" sz="5699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Hoe word je jager?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28600" y="1485900"/>
            <a:ext cx="11099517" cy="57804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85186" lvl="1" indent="-442593">
              <a:lnSpc>
                <a:spcPts val="5739"/>
              </a:lnSpc>
              <a:buFont typeface="Arial"/>
              <a:buChar char="•"/>
            </a:pPr>
            <a:r>
              <a:rPr lang="nl-NL" sz="360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Het volgen van 1-jarige intensieve opleiding (met praktijk en theorie)</a:t>
            </a:r>
          </a:p>
          <a:p>
            <a:pPr marL="885186" lvl="1" indent="-442593">
              <a:lnSpc>
                <a:spcPts val="5739"/>
              </a:lnSpc>
              <a:buFont typeface="Arial"/>
              <a:buChar char="•"/>
            </a:pPr>
            <a:r>
              <a:rPr lang="nl-NL" sz="360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Een wapenvergunning en wapenkluis</a:t>
            </a:r>
          </a:p>
          <a:p>
            <a:pPr marL="885186" lvl="1" indent="-442593">
              <a:lnSpc>
                <a:spcPts val="5739"/>
              </a:lnSpc>
              <a:buFont typeface="Arial"/>
              <a:buChar char="•"/>
            </a:pPr>
            <a:r>
              <a:rPr lang="nl-NL" sz="360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Een jachtakte</a:t>
            </a:r>
          </a:p>
          <a:p>
            <a:pPr marL="885186" lvl="1" indent="-442593">
              <a:lnSpc>
                <a:spcPts val="5739"/>
              </a:lnSpc>
              <a:buFont typeface="Arial"/>
              <a:buChar char="•"/>
            </a:pPr>
            <a:r>
              <a:rPr lang="nl-NL" sz="360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Een jachtveld van minimaal 40 hectare</a:t>
            </a:r>
          </a:p>
          <a:p>
            <a:pPr marL="885186" lvl="1" indent="-442593">
              <a:lnSpc>
                <a:spcPts val="5739"/>
              </a:lnSpc>
              <a:buFont typeface="Arial"/>
              <a:buChar char="•"/>
            </a:pPr>
            <a:r>
              <a:rPr lang="nl-NL" sz="360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Een hond </a:t>
            </a:r>
          </a:p>
          <a:p>
            <a:pPr marL="885186" lvl="1" indent="-442593">
              <a:lnSpc>
                <a:spcPts val="5739"/>
              </a:lnSpc>
              <a:buFont typeface="Arial"/>
              <a:buChar char="•"/>
            </a:pPr>
            <a:endParaRPr lang="nl-NL" sz="3600" dirty="0">
              <a:solidFill>
                <a:srgbClr val="FFFFFF"/>
              </a:solidFill>
              <a:latin typeface="Berthold Block"/>
              <a:ea typeface="Berthold Block"/>
              <a:cs typeface="Berthold Block"/>
              <a:sym typeface="Berthold Block"/>
            </a:endParaRPr>
          </a:p>
          <a:p>
            <a:pPr marL="885186" lvl="1" indent="-442593" algn="l">
              <a:lnSpc>
                <a:spcPts val="5739"/>
              </a:lnSpc>
              <a:buFont typeface="Arial"/>
              <a:buChar char="•"/>
            </a:pPr>
            <a:endParaRPr lang="nl-NL" sz="3600" noProof="0" dirty="0">
              <a:solidFill>
                <a:srgbClr val="FFFFFF"/>
              </a:solidFill>
              <a:latin typeface="Berthold Block"/>
              <a:ea typeface="Berthold Block"/>
              <a:cs typeface="Berthold Block"/>
              <a:sym typeface="Berthold Block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ECD1D37-BDB6-0ADC-50FB-BB3E63ADD9AC}"/>
              </a:ext>
            </a:extLst>
          </p:cNvPr>
          <p:cNvSpPr/>
          <p:nvPr/>
        </p:nvSpPr>
        <p:spPr>
          <a:xfrm>
            <a:off x="14748" y="8844022"/>
            <a:ext cx="1525005" cy="1382843"/>
          </a:xfrm>
          <a:custGeom>
            <a:avLst/>
            <a:gdLst/>
            <a:ahLst/>
            <a:cxnLst/>
            <a:rect l="l" t="t" r="r" b="b"/>
            <a:pathLst>
              <a:path w="1525005" h="1382843">
                <a:moveTo>
                  <a:pt x="0" y="0"/>
                </a:moveTo>
                <a:lnTo>
                  <a:pt x="1525005" y="0"/>
                </a:lnTo>
                <a:lnTo>
                  <a:pt x="1525005" y="1382843"/>
                </a:lnTo>
                <a:lnTo>
                  <a:pt x="0" y="13828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0156FEE4-ECDA-8E7A-970C-1373335101A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5400" y="5618096"/>
            <a:ext cx="6603717" cy="44022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593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5AE5638-6AE1-EEE0-BA4B-97900C5D11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watervogel, vogel, buitenshuis, gras&#10;&#10;Door AI gegenereerde inhoud is mogelijk onjuist.">
            <a:extLst>
              <a:ext uri="{FF2B5EF4-FFF2-40B4-BE49-F238E27FC236}">
                <a16:creationId xmlns:a16="http://schemas.microsoft.com/office/drawing/2014/main" id="{0B64FDC4-AB32-9448-20DE-ED13EEF5CA2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95300"/>
            <a:ext cx="18359284" cy="12135058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A5C6464D-B931-7506-27A2-3D720ED9BD22}"/>
              </a:ext>
            </a:extLst>
          </p:cNvPr>
          <p:cNvSpPr txBox="1"/>
          <p:nvPr/>
        </p:nvSpPr>
        <p:spPr>
          <a:xfrm>
            <a:off x="12649200" y="8863802"/>
            <a:ext cx="918623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800" dirty="0">
                <a:solidFill>
                  <a:schemeClr val="bg1"/>
                </a:solidFill>
                <a:latin typeface="Berthold Block" panose="020B0604020202020204" charset="0"/>
              </a:rPr>
              <a:t>Faunaschade</a:t>
            </a:r>
          </a:p>
        </p:txBody>
      </p:sp>
    </p:spTree>
    <p:extLst>
      <p:ext uri="{BB962C8B-B14F-4D97-AF65-F5344CB8AC3E}">
        <p14:creationId xmlns:p14="http://schemas.microsoft.com/office/powerpoint/2010/main" val="12573495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593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4B675A8-191D-A06C-2EBA-15B14E7E84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>
            <a:extLst>
              <a:ext uri="{FF2B5EF4-FFF2-40B4-BE49-F238E27FC236}">
                <a16:creationId xmlns:a16="http://schemas.microsoft.com/office/drawing/2014/main" id="{4A1265FD-00C2-0826-0DD7-31100F77D36F}"/>
              </a:ext>
            </a:extLst>
          </p:cNvPr>
          <p:cNvSpPr txBox="1"/>
          <p:nvPr/>
        </p:nvSpPr>
        <p:spPr>
          <a:xfrm>
            <a:off x="0" y="178707"/>
            <a:ext cx="5166058" cy="12954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nl-NL" sz="7500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Faunaschade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69D1666C-8E3E-739E-07C8-346353D73A93}"/>
              </a:ext>
            </a:extLst>
          </p:cNvPr>
          <p:cNvSpPr txBox="1"/>
          <p:nvPr/>
        </p:nvSpPr>
        <p:spPr>
          <a:xfrm>
            <a:off x="9677400" y="1257300"/>
            <a:ext cx="75438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200" dirty="0">
                <a:solidFill>
                  <a:schemeClr val="bg1"/>
                </a:solidFill>
                <a:latin typeface="Berthold Block" panose="020B0604020202020204" charset="0"/>
              </a:rPr>
              <a:t>De grauwe gans was in 2024 het dier die de meeste faunaschade heeft veroorzaakt in Nederland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200" dirty="0">
                <a:solidFill>
                  <a:schemeClr val="bg1"/>
                </a:solidFill>
                <a:latin typeface="Berthold Block" panose="020B0604020202020204" charset="0"/>
              </a:rPr>
              <a:t>Grasland is het gewas dat het meeste beschadigd is. Dit komt doordat ganzen het gras opeten en hierop elke 4 minuten poepen.</a:t>
            </a: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CBE9CFA2-F569-362A-1E21-AC724AE6193A}"/>
              </a:ext>
            </a:extLst>
          </p:cNvPr>
          <p:cNvSpPr/>
          <p:nvPr/>
        </p:nvSpPr>
        <p:spPr>
          <a:xfrm>
            <a:off x="34413" y="8822726"/>
            <a:ext cx="1525005" cy="1382843"/>
          </a:xfrm>
          <a:custGeom>
            <a:avLst/>
            <a:gdLst/>
            <a:ahLst/>
            <a:cxnLst/>
            <a:rect l="l" t="t" r="r" b="b"/>
            <a:pathLst>
              <a:path w="1525005" h="1382843">
                <a:moveTo>
                  <a:pt x="0" y="0"/>
                </a:moveTo>
                <a:lnTo>
                  <a:pt x="1525004" y="0"/>
                </a:lnTo>
                <a:lnTo>
                  <a:pt x="1525004" y="1382843"/>
                </a:lnTo>
                <a:lnTo>
                  <a:pt x="0" y="13828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39A8DD7B-6690-A017-C2C9-D437A413B4A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986">
            <a:off x="943638" y="6249746"/>
            <a:ext cx="5322174" cy="3989245"/>
          </a:xfrm>
          <a:prstGeom prst="rect">
            <a:avLst/>
          </a:prstGeom>
        </p:spPr>
      </p:pic>
      <p:sp>
        <p:nvSpPr>
          <p:cNvPr id="5" name="Freeform 3">
            <a:extLst>
              <a:ext uri="{FF2B5EF4-FFF2-40B4-BE49-F238E27FC236}">
                <a16:creationId xmlns:a16="http://schemas.microsoft.com/office/drawing/2014/main" id="{72701365-3466-5843-018A-4062A4508436}"/>
              </a:ext>
            </a:extLst>
          </p:cNvPr>
          <p:cNvSpPr>
            <a:spLocks noChangeAspect="1"/>
          </p:cNvSpPr>
          <p:nvPr/>
        </p:nvSpPr>
        <p:spPr>
          <a:xfrm>
            <a:off x="274013" y="1474107"/>
            <a:ext cx="8868608" cy="4736193"/>
          </a:xfrm>
          <a:custGeom>
            <a:avLst/>
            <a:gdLst/>
            <a:ahLst/>
            <a:cxnLst/>
            <a:rect l="l" t="t" r="r" b="b"/>
            <a:pathLst>
              <a:path w="5908141" h="5325053">
                <a:moveTo>
                  <a:pt x="0" y="0"/>
                </a:moveTo>
                <a:lnTo>
                  <a:pt x="5908141" y="0"/>
                </a:lnTo>
                <a:lnTo>
                  <a:pt x="5908141" y="5325053"/>
                </a:lnTo>
                <a:lnTo>
                  <a:pt x="0" y="5325053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10B60DD-627B-E256-1D2E-23983180445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119156" flipH="1">
            <a:off x="5570761" y="7204027"/>
            <a:ext cx="3652017" cy="2737376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D3AEE5AC-0770-207D-B90D-2D8FBDC19A15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8148">
            <a:off x="8162940" y="3706013"/>
            <a:ext cx="10572719" cy="792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3959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59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1891919"/>
            <a:ext cx="8577051" cy="8137906"/>
          </a:xfrm>
          <a:custGeom>
            <a:avLst/>
            <a:gdLst/>
            <a:ahLst/>
            <a:cxnLst/>
            <a:rect l="l" t="t" r="r" b="b"/>
            <a:pathLst>
              <a:path w="8577051" h="8137906">
                <a:moveTo>
                  <a:pt x="0" y="0"/>
                </a:moveTo>
                <a:lnTo>
                  <a:pt x="8577051" y="0"/>
                </a:lnTo>
                <a:lnTo>
                  <a:pt x="8577051" y="8137906"/>
                </a:lnTo>
                <a:lnTo>
                  <a:pt x="0" y="8137906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3" name="Freeform 3"/>
          <p:cNvSpPr/>
          <p:nvPr/>
        </p:nvSpPr>
        <p:spPr>
          <a:xfrm>
            <a:off x="1028700" y="1891919"/>
            <a:ext cx="8558803" cy="8137906"/>
          </a:xfrm>
          <a:custGeom>
            <a:avLst/>
            <a:gdLst/>
            <a:ahLst/>
            <a:cxnLst/>
            <a:rect l="l" t="t" r="r" b="b"/>
            <a:pathLst>
              <a:path w="8558803" h="8137906">
                <a:moveTo>
                  <a:pt x="0" y="0"/>
                </a:moveTo>
                <a:lnTo>
                  <a:pt x="8558803" y="0"/>
                </a:lnTo>
                <a:lnTo>
                  <a:pt x="8558803" y="8137906"/>
                </a:lnTo>
                <a:lnTo>
                  <a:pt x="0" y="8137906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grpSp>
        <p:nvGrpSpPr>
          <p:cNvPr id="4" name="Group 4"/>
          <p:cNvGrpSpPr/>
          <p:nvPr/>
        </p:nvGrpSpPr>
        <p:grpSpPr>
          <a:xfrm>
            <a:off x="257175" y="8486775"/>
            <a:ext cx="1543050" cy="1543050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84E0F"/>
            </a:solidFill>
          </p:spPr>
          <p:txBody>
            <a:bodyPr/>
            <a:lstStyle/>
            <a:p>
              <a:endParaRPr lang="nl-NL" noProof="0" dirty="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859"/>
                </a:lnSpc>
              </a:pPr>
              <a:r>
                <a:rPr lang="nl-NL" sz="4899" noProof="0" dirty="0">
                  <a:solidFill>
                    <a:srgbClr val="FFFFFF"/>
                  </a:solidFill>
                  <a:latin typeface="Berthold Block" panose="020B0604020202020204" charset="0"/>
                  <a:ea typeface="Open Sans"/>
                  <a:cs typeface="Open Sans"/>
                  <a:sym typeface="Open Sans"/>
                </a:rPr>
                <a:t>A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6487775" y="8486775"/>
            <a:ext cx="1543050" cy="1543050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84E0F"/>
            </a:solidFill>
          </p:spPr>
          <p:txBody>
            <a:bodyPr/>
            <a:lstStyle/>
            <a:p>
              <a:endParaRPr lang="nl-NL" noProof="0" dirty="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859"/>
                </a:lnSpc>
              </a:pPr>
              <a:r>
                <a:rPr lang="nl-NL" sz="4899" noProof="0" dirty="0">
                  <a:solidFill>
                    <a:srgbClr val="FFFFFF"/>
                  </a:solidFill>
                  <a:latin typeface="Berthold Block" panose="020B0604020202020204" charset="0"/>
                  <a:ea typeface="Open Sans"/>
                  <a:cs typeface="Open Sans"/>
                  <a:sym typeface="Open Sans"/>
                </a:rPr>
                <a:t>B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4800600" y="671924"/>
            <a:ext cx="9140032" cy="795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  <a:spcBef>
                <a:spcPct val="0"/>
              </a:spcBef>
            </a:pPr>
            <a:r>
              <a:rPr lang="nl-NL" sz="6000" noProof="0" dirty="0">
                <a:solidFill>
                  <a:srgbClr val="80BA27"/>
                </a:solidFill>
                <a:latin typeface="Berthold Block" panose="020B0604020202020204" charset="0"/>
                <a:ea typeface="29LT Bukra"/>
                <a:cs typeface="29LT Bukra"/>
                <a:sym typeface="29LT Bukra"/>
              </a:rPr>
              <a:t>Welke gans is de grauwe gans?</a:t>
            </a:r>
          </a:p>
        </p:txBody>
      </p:sp>
      <p:sp>
        <p:nvSpPr>
          <p:cNvPr id="11" name="Freeform 11"/>
          <p:cNvSpPr/>
          <p:nvPr/>
        </p:nvSpPr>
        <p:spPr>
          <a:xfrm>
            <a:off x="0" y="-19497"/>
            <a:ext cx="1525005" cy="1382843"/>
          </a:xfrm>
          <a:custGeom>
            <a:avLst/>
            <a:gdLst/>
            <a:ahLst/>
            <a:cxnLst/>
            <a:rect l="l" t="t" r="r" b="b"/>
            <a:pathLst>
              <a:path w="1525005" h="1382843">
                <a:moveTo>
                  <a:pt x="0" y="0"/>
                </a:moveTo>
                <a:lnTo>
                  <a:pt x="1525005" y="0"/>
                </a:lnTo>
                <a:lnTo>
                  <a:pt x="1525005" y="1382843"/>
                </a:lnTo>
                <a:lnTo>
                  <a:pt x="0" y="13828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59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374816" y="1120394"/>
            <a:ext cx="9066230" cy="8137906"/>
          </a:xfrm>
          <a:custGeom>
            <a:avLst/>
            <a:gdLst/>
            <a:ahLst/>
            <a:cxnLst/>
            <a:rect l="l" t="t" r="r" b="b"/>
            <a:pathLst>
              <a:path w="9066230" h="8137906">
                <a:moveTo>
                  <a:pt x="0" y="0"/>
                </a:moveTo>
                <a:lnTo>
                  <a:pt x="9066230" y="0"/>
                </a:lnTo>
                <a:lnTo>
                  <a:pt x="9066230" y="8137906"/>
                </a:lnTo>
                <a:lnTo>
                  <a:pt x="0" y="8137906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3" name="Freeform 3"/>
          <p:cNvSpPr/>
          <p:nvPr/>
        </p:nvSpPr>
        <p:spPr>
          <a:xfrm>
            <a:off x="304652" y="2097383"/>
            <a:ext cx="3498665" cy="1068683"/>
          </a:xfrm>
          <a:custGeom>
            <a:avLst/>
            <a:gdLst/>
            <a:ahLst/>
            <a:cxnLst/>
            <a:rect l="l" t="t" r="r" b="b"/>
            <a:pathLst>
              <a:path w="3498665" h="1068683">
                <a:moveTo>
                  <a:pt x="0" y="0"/>
                </a:moveTo>
                <a:lnTo>
                  <a:pt x="3498664" y="0"/>
                </a:lnTo>
                <a:lnTo>
                  <a:pt x="3498664" y="1068683"/>
                </a:lnTo>
                <a:lnTo>
                  <a:pt x="0" y="106868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4" name="Freeform 4"/>
          <p:cNvSpPr/>
          <p:nvPr/>
        </p:nvSpPr>
        <p:spPr>
          <a:xfrm>
            <a:off x="13758042" y="1306184"/>
            <a:ext cx="3498665" cy="1068683"/>
          </a:xfrm>
          <a:custGeom>
            <a:avLst/>
            <a:gdLst/>
            <a:ahLst/>
            <a:cxnLst/>
            <a:rect l="l" t="t" r="r" b="b"/>
            <a:pathLst>
              <a:path w="3498665" h="1068683">
                <a:moveTo>
                  <a:pt x="0" y="0"/>
                </a:moveTo>
                <a:lnTo>
                  <a:pt x="3498665" y="0"/>
                </a:lnTo>
                <a:lnTo>
                  <a:pt x="3498665" y="1068683"/>
                </a:lnTo>
                <a:lnTo>
                  <a:pt x="0" y="106868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5" name="Freeform 5"/>
          <p:cNvSpPr/>
          <p:nvPr/>
        </p:nvSpPr>
        <p:spPr>
          <a:xfrm>
            <a:off x="304652" y="7698021"/>
            <a:ext cx="3498665" cy="1068683"/>
          </a:xfrm>
          <a:custGeom>
            <a:avLst/>
            <a:gdLst/>
            <a:ahLst/>
            <a:cxnLst/>
            <a:rect l="l" t="t" r="r" b="b"/>
            <a:pathLst>
              <a:path w="3498665" h="1068683">
                <a:moveTo>
                  <a:pt x="0" y="0"/>
                </a:moveTo>
                <a:lnTo>
                  <a:pt x="3498664" y="0"/>
                </a:lnTo>
                <a:lnTo>
                  <a:pt x="3498664" y="1068683"/>
                </a:lnTo>
                <a:lnTo>
                  <a:pt x="0" y="106868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6" name="Freeform 6"/>
          <p:cNvSpPr/>
          <p:nvPr/>
        </p:nvSpPr>
        <p:spPr>
          <a:xfrm rot="6336411" flipV="1">
            <a:off x="3997158" y="688199"/>
            <a:ext cx="2402791" cy="3830536"/>
          </a:xfrm>
          <a:custGeom>
            <a:avLst/>
            <a:gdLst/>
            <a:ahLst/>
            <a:cxnLst/>
            <a:rect l="l" t="t" r="r" b="b"/>
            <a:pathLst>
              <a:path w="2402791" h="3830536">
                <a:moveTo>
                  <a:pt x="0" y="3830536"/>
                </a:moveTo>
                <a:lnTo>
                  <a:pt x="2402791" y="3830536"/>
                </a:lnTo>
                <a:lnTo>
                  <a:pt x="2402791" y="0"/>
                </a:lnTo>
                <a:lnTo>
                  <a:pt x="0" y="0"/>
                </a:lnTo>
                <a:lnTo>
                  <a:pt x="0" y="3830536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7" name="Freeform 7"/>
          <p:cNvSpPr/>
          <p:nvPr/>
        </p:nvSpPr>
        <p:spPr>
          <a:xfrm rot="-186362">
            <a:off x="3828445" y="7246776"/>
            <a:ext cx="5302712" cy="1071312"/>
          </a:xfrm>
          <a:custGeom>
            <a:avLst/>
            <a:gdLst/>
            <a:ahLst/>
            <a:cxnLst/>
            <a:rect l="l" t="t" r="r" b="b"/>
            <a:pathLst>
              <a:path w="5302712" h="1071312">
                <a:moveTo>
                  <a:pt x="0" y="0"/>
                </a:moveTo>
                <a:lnTo>
                  <a:pt x="5302712" y="0"/>
                </a:lnTo>
                <a:lnTo>
                  <a:pt x="5302712" y="1071312"/>
                </a:lnTo>
                <a:lnTo>
                  <a:pt x="0" y="107131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8" name="Freeform 8"/>
          <p:cNvSpPr/>
          <p:nvPr/>
        </p:nvSpPr>
        <p:spPr>
          <a:xfrm rot="-2700000" flipH="1">
            <a:off x="10019452" y="1070635"/>
            <a:ext cx="3529445" cy="2053495"/>
          </a:xfrm>
          <a:custGeom>
            <a:avLst/>
            <a:gdLst/>
            <a:ahLst/>
            <a:cxnLst/>
            <a:rect l="l" t="t" r="r" b="b"/>
            <a:pathLst>
              <a:path w="3529445" h="2053495">
                <a:moveTo>
                  <a:pt x="3529445" y="0"/>
                </a:moveTo>
                <a:lnTo>
                  <a:pt x="0" y="0"/>
                </a:lnTo>
                <a:lnTo>
                  <a:pt x="0" y="2053496"/>
                </a:lnTo>
                <a:lnTo>
                  <a:pt x="3529445" y="2053496"/>
                </a:lnTo>
                <a:lnTo>
                  <a:pt x="3529445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9" name="TextBox 9"/>
          <p:cNvSpPr txBox="1"/>
          <p:nvPr/>
        </p:nvSpPr>
        <p:spPr>
          <a:xfrm>
            <a:off x="304652" y="2317717"/>
            <a:ext cx="3498665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nl-NL" sz="3600" noProof="0" dirty="0">
                <a:solidFill>
                  <a:srgbClr val="FFFFFF"/>
                </a:solidFill>
                <a:latin typeface="Berthold Block" panose="020B0604020202020204" charset="0"/>
                <a:ea typeface="Open Sans"/>
                <a:cs typeface="Open Sans"/>
                <a:sym typeface="Open Sans"/>
              </a:rPr>
              <a:t>Zware bouw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758042" y="1526518"/>
            <a:ext cx="3498665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nl-NL" sz="3600" noProof="0" dirty="0" err="1">
                <a:solidFill>
                  <a:srgbClr val="FFFFFF"/>
                </a:solidFill>
                <a:latin typeface="Berthold Block" panose="020B0604020202020204" charset="0"/>
                <a:ea typeface="Open Sans"/>
                <a:cs typeface="Open Sans"/>
                <a:sym typeface="Open Sans"/>
              </a:rPr>
              <a:t>Oranje-roze</a:t>
            </a:r>
            <a:r>
              <a:rPr lang="nl-NL" sz="3600" noProof="0" dirty="0">
                <a:solidFill>
                  <a:srgbClr val="FFFFFF"/>
                </a:solidFill>
                <a:latin typeface="Berthold Block" panose="020B0604020202020204" charset="0"/>
                <a:ea typeface="Open Sans"/>
                <a:cs typeface="Open Sans"/>
                <a:sym typeface="Open Sans"/>
              </a:rPr>
              <a:t> snavel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04652" y="7946613"/>
            <a:ext cx="3498665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nl-NL" sz="3600" noProof="0" dirty="0">
                <a:solidFill>
                  <a:srgbClr val="FFFFFF"/>
                </a:solidFill>
                <a:latin typeface="Berthold Block" panose="020B0604020202020204" charset="0"/>
                <a:ea typeface="Open Sans"/>
                <a:cs typeface="Open Sans"/>
                <a:sym typeface="Open Sans"/>
              </a:rPr>
              <a:t>Egaal grijze buik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0" y="164364"/>
            <a:ext cx="4574228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59"/>
              </a:lnSpc>
              <a:spcBef>
                <a:spcPct val="0"/>
              </a:spcBef>
            </a:pPr>
            <a:r>
              <a:rPr lang="nl-NL" sz="4899" noProof="0" dirty="0">
                <a:solidFill>
                  <a:srgbClr val="FFFFFF"/>
                </a:solidFill>
                <a:latin typeface="Berthold Block" panose="020B0604020202020204" charset="0"/>
                <a:ea typeface="Poppins"/>
                <a:cs typeface="Poppins"/>
                <a:sym typeface="Poppins"/>
              </a:rPr>
              <a:t>Herkenning</a:t>
            </a:r>
          </a:p>
        </p:txBody>
      </p:sp>
      <p:sp>
        <p:nvSpPr>
          <p:cNvPr id="13" name="Freeform 13"/>
          <p:cNvSpPr/>
          <p:nvPr/>
        </p:nvSpPr>
        <p:spPr>
          <a:xfrm>
            <a:off x="0" y="8904157"/>
            <a:ext cx="1525005" cy="1382843"/>
          </a:xfrm>
          <a:custGeom>
            <a:avLst/>
            <a:gdLst/>
            <a:ahLst/>
            <a:cxnLst/>
            <a:rect l="l" t="t" r="r" b="b"/>
            <a:pathLst>
              <a:path w="1525005" h="1382843">
                <a:moveTo>
                  <a:pt x="0" y="0"/>
                </a:moveTo>
                <a:lnTo>
                  <a:pt x="1525005" y="0"/>
                </a:lnTo>
                <a:lnTo>
                  <a:pt x="1525005" y="1382843"/>
                </a:lnTo>
                <a:lnTo>
                  <a:pt x="0" y="13828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grpSp>
        <p:nvGrpSpPr>
          <p:cNvPr id="14" name="Group 7">
            <a:extLst>
              <a:ext uri="{FF2B5EF4-FFF2-40B4-BE49-F238E27FC236}">
                <a16:creationId xmlns:a16="http://schemas.microsoft.com/office/drawing/2014/main" id="{0DD7A11D-FF5E-5C3A-00BF-CCC2DA8D09A3}"/>
              </a:ext>
            </a:extLst>
          </p:cNvPr>
          <p:cNvGrpSpPr/>
          <p:nvPr/>
        </p:nvGrpSpPr>
        <p:grpSpPr>
          <a:xfrm>
            <a:off x="16487775" y="8486775"/>
            <a:ext cx="1543050" cy="1543050"/>
            <a:chOff x="0" y="0"/>
            <a:chExt cx="812800" cy="812800"/>
          </a:xfrm>
        </p:grpSpPr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AB664D63-87B8-CDC6-B976-800FEDBFB598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84E0F"/>
            </a:solidFill>
          </p:spPr>
          <p:txBody>
            <a:bodyPr/>
            <a:lstStyle/>
            <a:p>
              <a:endParaRPr lang="nl-NL" noProof="0" dirty="0"/>
            </a:p>
          </p:txBody>
        </p:sp>
        <p:sp>
          <p:nvSpPr>
            <p:cNvPr id="16" name="TextBox 9">
              <a:extLst>
                <a:ext uri="{FF2B5EF4-FFF2-40B4-BE49-F238E27FC236}">
                  <a16:creationId xmlns:a16="http://schemas.microsoft.com/office/drawing/2014/main" id="{7DC7F633-54C5-DB30-E32C-20E0F9C67F23}"/>
                </a:ext>
              </a:extLst>
            </p:cNvPr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859"/>
                </a:lnSpc>
              </a:pPr>
              <a:r>
                <a:rPr lang="nl-NL" sz="4899" noProof="0" dirty="0">
                  <a:solidFill>
                    <a:srgbClr val="FFFFFF"/>
                  </a:solidFill>
                  <a:latin typeface="Berthold Block" panose="020B0604020202020204" charset="0"/>
                  <a:ea typeface="Open Sans"/>
                  <a:cs typeface="Open Sans"/>
                  <a:sym typeface="Open Sans"/>
                </a:rPr>
                <a:t>B</a:t>
              </a:r>
            </a:p>
          </p:txBody>
        </p:sp>
      </p:grpSp>
      <p:sp>
        <p:nvSpPr>
          <p:cNvPr id="17" name="Freeform 3">
            <a:extLst>
              <a:ext uri="{FF2B5EF4-FFF2-40B4-BE49-F238E27FC236}">
                <a16:creationId xmlns:a16="http://schemas.microsoft.com/office/drawing/2014/main" id="{3456647A-145B-DC0E-0A3C-D6E0A7C2A4D5}"/>
              </a:ext>
            </a:extLst>
          </p:cNvPr>
          <p:cNvSpPr/>
          <p:nvPr/>
        </p:nvSpPr>
        <p:spPr>
          <a:xfrm>
            <a:off x="14012545" y="5416802"/>
            <a:ext cx="3498665" cy="1068683"/>
          </a:xfrm>
          <a:custGeom>
            <a:avLst/>
            <a:gdLst/>
            <a:ahLst/>
            <a:cxnLst/>
            <a:rect l="l" t="t" r="r" b="b"/>
            <a:pathLst>
              <a:path w="3498665" h="1068683">
                <a:moveTo>
                  <a:pt x="0" y="0"/>
                </a:moveTo>
                <a:lnTo>
                  <a:pt x="3498664" y="0"/>
                </a:lnTo>
                <a:lnTo>
                  <a:pt x="3498664" y="1068683"/>
                </a:lnTo>
                <a:lnTo>
                  <a:pt x="0" y="106868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AD029875-6FD9-E2E1-76DF-510825BBF890}"/>
              </a:ext>
            </a:extLst>
          </p:cNvPr>
          <p:cNvSpPr txBox="1"/>
          <p:nvPr/>
        </p:nvSpPr>
        <p:spPr>
          <a:xfrm>
            <a:off x="14000255" y="5681840"/>
            <a:ext cx="3498665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nl-NL" sz="3600" noProof="0" dirty="0">
                <a:solidFill>
                  <a:srgbClr val="FFFFFF"/>
                </a:solidFill>
                <a:latin typeface="Berthold Block" panose="020B0604020202020204" charset="0"/>
                <a:ea typeface="Open Sans"/>
                <a:cs typeface="Open Sans"/>
                <a:sym typeface="Open Sans"/>
              </a:rPr>
              <a:t>3-4 kilogram</a:t>
            </a:r>
          </a:p>
        </p:txBody>
      </p:sp>
      <p:sp>
        <p:nvSpPr>
          <p:cNvPr id="20" name="Freeform 6">
            <a:extLst>
              <a:ext uri="{FF2B5EF4-FFF2-40B4-BE49-F238E27FC236}">
                <a16:creationId xmlns:a16="http://schemas.microsoft.com/office/drawing/2014/main" id="{098FCBC5-DCFD-2F12-EF53-BC6E3800CD49}"/>
              </a:ext>
            </a:extLst>
          </p:cNvPr>
          <p:cNvSpPr/>
          <p:nvPr/>
        </p:nvSpPr>
        <p:spPr>
          <a:xfrm rot="14180231" flipV="1">
            <a:off x="13006041" y="5551788"/>
            <a:ext cx="2638438" cy="4321417"/>
          </a:xfrm>
          <a:custGeom>
            <a:avLst/>
            <a:gdLst/>
            <a:ahLst/>
            <a:cxnLst/>
            <a:rect l="l" t="t" r="r" b="b"/>
            <a:pathLst>
              <a:path w="2402791" h="3830536">
                <a:moveTo>
                  <a:pt x="0" y="3830536"/>
                </a:moveTo>
                <a:lnTo>
                  <a:pt x="2402791" y="3830536"/>
                </a:lnTo>
                <a:lnTo>
                  <a:pt x="2402791" y="0"/>
                </a:lnTo>
                <a:lnTo>
                  <a:pt x="0" y="0"/>
                </a:lnTo>
                <a:lnTo>
                  <a:pt x="0" y="3830536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18" name="Freeform 3">
            <a:extLst>
              <a:ext uri="{FF2B5EF4-FFF2-40B4-BE49-F238E27FC236}">
                <a16:creationId xmlns:a16="http://schemas.microsoft.com/office/drawing/2014/main" id="{29A3A67F-F497-EDCF-AC10-056EF553B708}"/>
              </a:ext>
            </a:extLst>
          </p:cNvPr>
          <p:cNvSpPr/>
          <p:nvPr/>
        </p:nvSpPr>
        <p:spPr>
          <a:xfrm>
            <a:off x="219838" y="4395925"/>
            <a:ext cx="3498665" cy="1586844"/>
          </a:xfrm>
          <a:custGeom>
            <a:avLst/>
            <a:gdLst/>
            <a:ahLst/>
            <a:cxnLst/>
            <a:rect l="l" t="t" r="r" b="b"/>
            <a:pathLst>
              <a:path w="3498665" h="1068683">
                <a:moveTo>
                  <a:pt x="0" y="0"/>
                </a:moveTo>
                <a:lnTo>
                  <a:pt x="3498664" y="0"/>
                </a:lnTo>
                <a:lnTo>
                  <a:pt x="3498664" y="1068683"/>
                </a:lnTo>
                <a:lnTo>
                  <a:pt x="0" y="106868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22" name="TextBox 9">
            <a:extLst>
              <a:ext uri="{FF2B5EF4-FFF2-40B4-BE49-F238E27FC236}">
                <a16:creationId xmlns:a16="http://schemas.microsoft.com/office/drawing/2014/main" id="{5B973226-C20F-9037-B75F-D8F8C4A25C5C}"/>
              </a:ext>
            </a:extLst>
          </p:cNvPr>
          <p:cNvSpPr txBox="1"/>
          <p:nvPr/>
        </p:nvSpPr>
        <p:spPr>
          <a:xfrm>
            <a:off x="255616" y="4616510"/>
            <a:ext cx="3498665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nl-NL" sz="3600" dirty="0">
                <a:solidFill>
                  <a:srgbClr val="FFFFFF"/>
                </a:solidFill>
                <a:latin typeface="Berthold Block" panose="020B0604020202020204" charset="0"/>
                <a:ea typeface="Open Sans"/>
                <a:cs typeface="Open Sans"/>
                <a:sym typeface="Open Sans"/>
              </a:rPr>
              <a:t>Winter: 2.500.000</a:t>
            </a:r>
          </a:p>
          <a:p>
            <a:pPr algn="ctr">
              <a:lnSpc>
                <a:spcPts val="4200"/>
              </a:lnSpc>
            </a:pPr>
            <a:r>
              <a:rPr lang="nl-NL" sz="3600" noProof="0" dirty="0">
                <a:solidFill>
                  <a:srgbClr val="FFFFFF"/>
                </a:solidFill>
                <a:latin typeface="Berthold Block" panose="020B0604020202020204" charset="0"/>
                <a:ea typeface="Open Sans"/>
                <a:cs typeface="Open Sans"/>
                <a:sym typeface="Open Sans"/>
              </a:rPr>
              <a:t>Zomer: 630.000</a:t>
            </a:r>
          </a:p>
        </p:txBody>
      </p:sp>
      <p:sp>
        <p:nvSpPr>
          <p:cNvPr id="23" name="Freeform 8">
            <a:extLst>
              <a:ext uri="{FF2B5EF4-FFF2-40B4-BE49-F238E27FC236}">
                <a16:creationId xmlns:a16="http://schemas.microsoft.com/office/drawing/2014/main" id="{7CEAE54C-D2B5-7889-275F-3E1F2948D97C}"/>
              </a:ext>
            </a:extLst>
          </p:cNvPr>
          <p:cNvSpPr/>
          <p:nvPr/>
        </p:nvSpPr>
        <p:spPr>
          <a:xfrm rot="20942505" flipV="1">
            <a:off x="2578082" y="5446945"/>
            <a:ext cx="2669394" cy="1821542"/>
          </a:xfrm>
          <a:custGeom>
            <a:avLst/>
            <a:gdLst/>
            <a:ahLst/>
            <a:cxnLst/>
            <a:rect l="l" t="t" r="r" b="b"/>
            <a:pathLst>
              <a:path w="3529445" h="2053495">
                <a:moveTo>
                  <a:pt x="3529445" y="0"/>
                </a:moveTo>
                <a:lnTo>
                  <a:pt x="0" y="0"/>
                </a:lnTo>
                <a:lnTo>
                  <a:pt x="0" y="2053496"/>
                </a:lnTo>
                <a:lnTo>
                  <a:pt x="3529445" y="2053496"/>
                </a:lnTo>
                <a:lnTo>
                  <a:pt x="3529445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6131</TotalTime>
  <Words>893</Words>
  <Application>Microsoft Office PowerPoint</Application>
  <PresentationFormat>Aangepast</PresentationFormat>
  <Paragraphs>225</Paragraphs>
  <Slides>47</Slides>
  <Notes>29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47</vt:i4>
      </vt:variant>
    </vt:vector>
  </HeadingPairs>
  <TitlesOfParts>
    <vt:vector size="52" baseType="lpstr">
      <vt:lpstr>Arial</vt:lpstr>
      <vt:lpstr>Berthold Block</vt:lpstr>
      <vt:lpstr>Calibri</vt:lpstr>
      <vt:lpstr>Open Sans</vt:lpstr>
      <vt:lpstr>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Presentatie Jagersvereniging</dc:title>
  <dc:creator>Mardien Oldekamp | Jagersvereniging</dc:creator>
  <cp:lastModifiedBy>Oldekamp, Mardien</cp:lastModifiedBy>
  <cp:revision>66</cp:revision>
  <dcterms:created xsi:type="dcterms:W3CDTF">2006-08-16T00:00:00Z</dcterms:created>
  <dcterms:modified xsi:type="dcterms:W3CDTF">2026-06-26T20:43:34Z</dcterms:modified>
  <dc:identifier>DAHBHDTpQdI</dc:identifier>
</cp:coreProperties>
</file>