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63" r:id="rId4"/>
    <p:sldId id="305" r:id="rId5"/>
    <p:sldId id="265" r:id="rId6"/>
    <p:sldId id="312" r:id="rId7"/>
    <p:sldId id="327" r:id="rId8"/>
    <p:sldId id="266" r:id="rId9"/>
    <p:sldId id="267" r:id="rId10"/>
    <p:sldId id="273" r:id="rId11"/>
    <p:sldId id="325" r:id="rId12"/>
    <p:sldId id="278" r:id="rId13"/>
    <p:sldId id="315" r:id="rId14"/>
    <p:sldId id="314" r:id="rId15"/>
    <p:sldId id="319" r:id="rId16"/>
    <p:sldId id="321" r:id="rId17"/>
    <p:sldId id="288" r:id="rId18"/>
    <p:sldId id="289" r:id="rId19"/>
    <p:sldId id="317" r:id="rId20"/>
    <p:sldId id="304" r:id="rId21"/>
    <p:sldId id="326" r:id="rId22"/>
    <p:sldId id="279" r:id="rId23"/>
    <p:sldId id="280" r:id="rId24"/>
    <p:sldId id="283" r:id="rId25"/>
    <p:sldId id="284" r:id="rId26"/>
    <p:sldId id="285" r:id="rId27"/>
    <p:sldId id="286" r:id="rId28"/>
    <p:sldId id="309" r:id="rId29"/>
    <p:sldId id="291" r:id="rId30"/>
    <p:sldId id="292" r:id="rId31"/>
    <p:sldId id="293" r:id="rId32"/>
    <p:sldId id="268" r:id="rId33"/>
    <p:sldId id="328" r:id="rId34"/>
    <p:sldId id="269" r:id="rId35"/>
    <p:sldId id="298" r:id="rId36"/>
    <p:sldId id="299" r:id="rId37"/>
    <p:sldId id="300" r:id="rId38"/>
    <p:sldId id="301" r:id="rId39"/>
    <p:sldId id="302" r:id="rId40"/>
    <p:sldId id="303" r:id="rId41"/>
    <p:sldId id="310" r:id="rId42"/>
  </p:sldIdLst>
  <p:sldSz cx="18288000" cy="10287000"/>
  <p:notesSz cx="6858000" cy="9144000"/>
  <p:embeddedFontLst>
    <p:embeddedFont>
      <p:font typeface="Berthold Block" panose="020B0604020202020204" charset="0"/>
      <p:regular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5931"/>
    <a:srgbClr val="7AAE29"/>
    <a:srgbClr val="E84E0F"/>
    <a:srgbClr val="FF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A09ACC-3319-47B2-8788-6B590F36448A}" v="1" dt="2026-06-26T20:48:12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89" autoAdjust="0"/>
    <p:restoredTop sz="95033" autoAdjust="0"/>
  </p:normalViewPr>
  <p:slideViewPr>
    <p:cSldViewPr>
      <p:cViewPr varScale="1">
        <p:scale>
          <a:sx n="52" d="100"/>
          <a:sy n="52" d="100"/>
        </p:scale>
        <p:origin x="120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combineren met de vorige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353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3569C-DF35-5964-DBF6-E4D4C2F59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DDB98D2-1204-5624-9C78-92DA1589A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C10776B-E215-29F9-6E33-9B5D0A3D1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0624698-2CF2-56C7-DA02-B79B36F2F9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0090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9613C-FC62-116C-A068-03E8A655E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4878085-7814-BD3A-AA58-6C622202E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F775283-6907-5677-63AF-F90D1F6F5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Door tellingen weet de jager hoe de wildstand is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7848B93-B37F-9A37-89E1-8C4C9CCB6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010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Introductie/tussenpagina hoort meer bij het jagen, dus daarbij neerzetten.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878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versimpelen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099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8B012-4A91-4B42-6FEE-F28532A76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CC73C74-C44A-0484-E7A4-DCCED1DDE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DB99AA8-017E-796C-9EB4-4473BFD53F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F100DD5-97B8-0041-795F-3783A2231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97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829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000ED-B490-7E5D-81B2-9BE25C5AA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4A81A5E-1DC8-71E1-CC53-4EC45EF05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93BF038-7D1F-ADB6-8D56-880D8CC38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1B3474F-23D6-2057-9BBD-1B34D91140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8565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heeft er een keer iets van wild gegeten.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329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Filmpje toevoegen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566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261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Dia hiervoor met een boer die aan het maaien is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471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Filmpje </a:t>
            </a:r>
            <a:r>
              <a:rPr lang="nl-NL" dirty="0" err="1"/>
              <a:t>ipv</a:t>
            </a:r>
            <a:r>
              <a:rPr lang="nl-NL" dirty="0"/>
              <a:t> foto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434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 deze dia misschien de wolf zetten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2881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Houtduif: </a:t>
            </a:r>
          </a:p>
          <a:p>
            <a:r>
              <a:rPr lang="en-US"/>
              <a:t>Holenduif: Michael Michos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9BA75-F6DF-8530-8E0C-4F2F1CA70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72342B-13FF-E8E1-0BE7-513F469F7E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C7106F-878F-8420-47D2-8C2D939EFD3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FA07542-6DD9-AF55-CA29-949B410FB2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61F3474-F691-12AD-D66B-D2AFE59FD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Houtduif: </a:t>
            </a:r>
          </a:p>
          <a:p>
            <a:r>
              <a:rPr lang="en-US"/>
              <a:t>Holenduif: Michael Michos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5D81F-7DC0-DAEE-8F8F-46F4124D8D4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B3945-8B9A-175F-EBE3-D35A69E685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505564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Haas foto: Benno van Triest</a:t>
            </a:r>
          </a:p>
          <a:p>
            <a:r>
              <a:rPr lang="en-US"/>
              <a:t>Konijn foto: Bertus Kelderman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Wilde eend Benno van Triest</a:t>
            </a:r>
          </a:p>
          <a:p>
            <a:r>
              <a:rPr lang="en-US"/>
              <a:t>wintertaling: Horst Jegen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Edelhert: Maarten van der Belt</a:t>
            </a:r>
          </a:p>
          <a:p>
            <a:r>
              <a:rPr lang="en-US"/>
              <a:t>Damhert: Holly Klein Oonk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549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7384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AF600-A706-14B8-DB20-4ECE996BB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557DB76-2A1F-C97C-3010-F1BD143487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1B4AF64-3227-9494-FA0C-07E8F0994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235F74-8F0D-9E09-1E2D-64D15B199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86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4B117-2090-606C-8326-BAD24A3BF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82C780-2FAA-3A2B-6EAF-4D4F024194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747742-6419-A2E2-03D7-A45E547E5DA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04D3B83-D382-C8FB-82FE-0292A6D696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1CF3B3E-C822-D660-E35D-B24A9763F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48B82-420D-5260-1BB2-B50E7236DE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B0CE3-809F-C639-3DE4-FE30C46F1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9072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Quiz </a:t>
            </a:r>
            <a:r>
              <a:rPr lang="en-US" dirty="0" err="1"/>
              <a:t>vragen</a:t>
            </a:r>
            <a:r>
              <a:rPr lang="en-US" dirty="0"/>
              <a:t> </a:t>
            </a:r>
            <a:r>
              <a:rPr lang="en-US" dirty="0" err="1"/>
              <a:t>tussendoor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Verschrikt hert met auto </a:t>
            </a:r>
            <a:r>
              <a:rPr lang="nl-NL" dirty="0" err="1"/>
              <a:t>ipv</a:t>
            </a:r>
            <a:r>
              <a:rPr lang="nl-NL"/>
              <a:t> dood ree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495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of de vorige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87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.pn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1.jpeg"/><Relationship Id="rId7" Type="http://schemas.openxmlformats.org/officeDocument/2006/relationships/image" Target="../media/image8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4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8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5" Type="http://schemas.openxmlformats.org/officeDocument/2006/relationships/image" Target="../media/image94.svg"/><Relationship Id="rId4" Type="http://schemas.openxmlformats.org/officeDocument/2006/relationships/image" Target="../media/image9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8.svg"/><Relationship Id="rId4" Type="http://schemas.openxmlformats.org/officeDocument/2006/relationships/image" Target="../media/image9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5" Type="http://schemas.openxmlformats.org/officeDocument/2006/relationships/image" Target="../media/image26.svg"/><Relationship Id="rId4" Type="http://schemas.openxmlformats.org/officeDocument/2006/relationships/image" Target="../media/image102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46C10AE-7BDD-3BC7-0582-9918E2AD11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12544364" y="37514"/>
            <a:ext cx="5794885" cy="10287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79914DD-958F-CD00-3F4C-CE5125A0E4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22860"/>
            <a:ext cx="6089817" cy="102870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AC3FE1EA-6284-7640-1EB1-78305064F8B2}"/>
              </a:ext>
            </a:extLst>
          </p:cNvPr>
          <p:cNvSpPr/>
          <p:nvPr/>
        </p:nvSpPr>
        <p:spPr>
          <a:xfrm>
            <a:off x="6141065" y="-22860"/>
            <a:ext cx="6352050" cy="1030986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5E79AFA4-5A4D-49F9-3EE5-8E65B9800BA4}"/>
              </a:ext>
            </a:extLst>
          </p:cNvPr>
          <p:cNvSpPr txBox="1"/>
          <p:nvPr/>
        </p:nvSpPr>
        <p:spPr>
          <a:xfrm>
            <a:off x="6335425" y="365502"/>
            <a:ext cx="5998501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l-NL" sz="6999" noProof="0" dirty="0">
                <a:solidFill>
                  <a:srgbClr val="80BA27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Jacht in Nederland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6E3DBA4-678F-DDEF-D76A-83D46B8A2032}"/>
              </a:ext>
            </a:extLst>
          </p:cNvPr>
          <p:cNvSpPr txBox="1"/>
          <p:nvPr/>
        </p:nvSpPr>
        <p:spPr>
          <a:xfrm>
            <a:off x="3640749" y="1559302"/>
            <a:ext cx="11387852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nl-NL" sz="6600" b="1" dirty="0">
                <a:solidFill>
                  <a:srgbClr val="FF2929"/>
                </a:solidFill>
                <a:latin typeface="Berthold Block" panose="020B0604020202020204" charset="0"/>
              </a:rPr>
              <a:t>Beschermen · Beheren · Benutten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6FCB5AC9-6592-1518-C594-9D8B87764B68}"/>
              </a:ext>
            </a:extLst>
          </p:cNvPr>
          <p:cNvSpPr/>
          <p:nvPr/>
        </p:nvSpPr>
        <p:spPr>
          <a:xfrm>
            <a:off x="15925800" y="37514"/>
            <a:ext cx="2133600" cy="1943100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EC3065F9-88AF-5E13-9828-A7322C7181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9162" y="0"/>
            <a:ext cx="18334704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1066800" y="6894602"/>
            <a:ext cx="9372798" cy="341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19"/>
              </a:lnSpc>
            </a:pPr>
            <a:r>
              <a:rPr lang="nl-NL" sz="80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Verkeershinder en verkeersveiligheid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7A2D75-748A-4B88-B5BE-6D4D7A80B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E26EBE9-E469-32F6-A490-A6FA230751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33399" y="3421393"/>
            <a:ext cx="7772400" cy="692270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7B10D35-91B4-9571-8B76-9E4378BC65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581400" y="987316"/>
            <a:ext cx="7162800" cy="4820256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11914CED-7154-3EB2-ADA0-D523B93055AB}"/>
              </a:ext>
            </a:extLst>
          </p:cNvPr>
          <p:cNvGrpSpPr/>
          <p:nvPr/>
        </p:nvGrpSpPr>
        <p:grpSpPr>
          <a:xfrm>
            <a:off x="11049000" y="5352229"/>
            <a:ext cx="6993070" cy="4750877"/>
            <a:chOff x="165419" y="6554046"/>
            <a:chExt cx="8903991" cy="594244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CACCA75-D7B5-B571-BB1D-881C3D907ABE}"/>
                </a:ext>
              </a:extLst>
            </p:cNvPr>
            <p:cNvSpPr/>
            <p:nvPr/>
          </p:nvSpPr>
          <p:spPr>
            <a:xfrm>
              <a:off x="165419" y="6554046"/>
              <a:ext cx="8903991" cy="5942443"/>
            </a:xfrm>
            <a:custGeom>
              <a:avLst/>
              <a:gdLst/>
              <a:ahLst/>
              <a:cxnLst/>
              <a:rect l="l" t="t" r="r" b="b"/>
              <a:pathLst>
                <a:path w="9041955" h="6012900">
                  <a:moveTo>
                    <a:pt x="0" y="0"/>
                  </a:moveTo>
                  <a:lnTo>
                    <a:pt x="9041955" y="0"/>
                  </a:lnTo>
                  <a:lnTo>
                    <a:pt x="9041955" y="6012900"/>
                  </a:lnTo>
                  <a:lnTo>
                    <a:pt x="0" y="6012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B3298A2-91B9-8A9D-8F8C-8EAF1E38DA0D}"/>
                </a:ext>
              </a:extLst>
            </p:cNvPr>
            <p:cNvSpPr txBox="1"/>
            <p:nvPr/>
          </p:nvSpPr>
          <p:spPr>
            <a:xfrm>
              <a:off x="5135340" y="6674213"/>
              <a:ext cx="3934069" cy="21133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nl-NL" sz="3200" noProof="0" dirty="0">
                  <a:solidFill>
                    <a:srgbClr val="FFFFFF"/>
                  </a:solidFill>
                  <a:latin typeface="Berthold Block"/>
                  <a:ea typeface="Berthold Block"/>
                  <a:cs typeface="Berthold Block"/>
                  <a:sym typeface="Berthold Block"/>
                </a:rPr>
                <a:t>Ongeveer 500-1000 aanrijdingen met wilde zwijnen.</a:t>
              </a: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BE93893-382B-026D-3DFB-752A7493D4FB}"/>
              </a:ext>
            </a:extLst>
          </p:cNvPr>
          <p:cNvGrpSpPr/>
          <p:nvPr/>
        </p:nvGrpSpPr>
        <p:grpSpPr>
          <a:xfrm>
            <a:off x="11049000" y="-266700"/>
            <a:ext cx="6993071" cy="5410200"/>
            <a:chOff x="9142222" y="15613"/>
            <a:chExt cx="8856297" cy="655918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AFB1322C-A4EF-887D-90F0-D80F896C1260}"/>
                </a:ext>
              </a:extLst>
            </p:cNvPr>
            <p:cNvSpPr/>
            <p:nvPr/>
          </p:nvSpPr>
          <p:spPr>
            <a:xfrm>
              <a:off x="9142222" y="561901"/>
              <a:ext cx="8856297" cy="6012898"/>
            </a:xfrm>
            <a:custGeom>
              <a:avLst/>
              <a:gdLst/>
              <a:ahLst/>
              <a:cxnLst/>
              <a:rect l="l" t="t" r="r" b="b"/>
              <a:pathLst>
                <a:path w="8856298" h="6012900">
                  <a:moveTo>
                    <a:pt x="0" y="0"/>
                  </a:moveTo>
                  <a:lnTo>
                    <a:pt x="8856298" y="0"/>
                  </a:lnTo>
                  <a:lnTo>
                    <a:pt x="8856298" y="6012900"/>
                  </a:lnTo>
                  <a:lnTo>
                    <a:pt x="0" y="6012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6D2B808-870C-A282-A450-3190402A53C0}"/>
                </a:ext>
              </a:extLst>
            </p:cNvPr>
            <p:cNvSpPr txBox="1"/>
            <p:nvPr/>
          </p:nvSpPr>
          <p:spPr>
            <a:xfrm>
              <a:off x="13258915" y="15613"/>
              <a:ext cx="4739602" cy="30221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endParaRPr lang="nl-NL" noProof="0" dirty="0"/>
            </a:p>
            <a:p>
              <a:pPr algn="l">
                <a:lnSpc>
                  <a:spcPts val="4480"/>
                </a:lnSpc>
              </a:pPr>
              <a:r>
                <a:rPr lang="nl-NL" sz="3200" noProof="0" dirty="0">
                  <a:solidFill>
                    <a:srgbClr val="FFFFFF"/>
                  </a:solidFill>
                  <a:latin typeface="Berthold Block"/>
                  <a:ea typeface="Berthold Block"/>
                  <a:cs typeface="Berthold Block"/>
                  <a:sym typeface="Berthold Block"/>
                </a:rPr>
                <a:t>Meer dan 10 duizend aanrijdingen met reeën</a:t>
              </a:r>
              <a:r>
                <a:rPr lang="nl-NL" sz="3200" dirty="0">
                  <a:solidFill>
                    <a:srgbClr val="FFFFFF"/>
                  </a:solidFill>
                  <a:latin typeface="Berthold Block"/>
                  <a:ea typeface="Berthold Block"/>
                  <a:cs typeface="Berthold Block"/>
                  <a:sym typeface="Berthold Block"/>
                </a:rPr>
                <a:t>.</a:t>
              </a:r>
              <a:endPara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endParaRPr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01621D93-215B-1D05-2050-87B66D9A3537}"/>
              </a:ext>
            </a:extLst>
          </p:cNvPr>
          <p:cNvSpPr txBox="1"/>
          <p:nvPr/>
        </p:nvSpPr>
        <p:spPr>
          <a:xfrm>
            <a:off x="4953000" y="1866900"/>
            <a:ext cx="4009364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nl-NL" sz="4000" noProof="0" dirty="0">
                <a:solidFill>
                  <a:srgbClr val="7AAE29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In Nederland vinden er jaarlijks veel aanrijding plaats met wilde dieren. 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5F5FBD22-AD8A-E1FF-A845-D06120D4AA48}"/>
              </a:ext>
            </a:extLst>
          </p:cNvPr>
          <p:cNvSpPr/>
          <p:nvPr/>
        </p:nvSpPr>
        <p:spPr>
          <a:xfrm>
            <a:off x="0" y="-1949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88F1BBE-DAB7-7F9C-604A-9B7EAE9064B1}"/>
              </a:ext>
            </a:extLst>
          </p:cNvPr>
          <p:cNvSpPr txBox="1"/>
          <p:nvPr/>
        </p:nvSpPr>
        <p:spPr>
          <a:xfrm>
            <a:off x="16400524" y="9917668"/>
            <a:ext cx="328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Berthold Block" panose="020B0604020202020204" charset="0"/>
              </a:rPr>
              <a:t>Bron: Wildaanrijding</a:t>
            </a:r>
          </a:p>
        </p:txBody>
      </p:sp>
    </p:spTree>
    <p:extLst>
      <p:ext uri="{BB962C8B-B14F-4D97-AF65-F5344CB8AC3E}">
        <p14:creationId xmlns:p14="http://schemas.microsoft.com/office/powerpoint/2010/main" val="3100030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6143" y="322437"/>
            <a:ext cx="6436119" cy="9642126"/>
          </a:xfrm>
          <a:custGeom>
            <a:avLst/>
            <a:gdLst/>
            <a:ahLst/>
            <a:cxnLst/>
            <a:rect l="l" t="t" r="r" b="b"/>
            <a:pathLst>
              <a:path w="6436119" h="9642126">
                <a:moveTo>
                  <a:pt x="0" y="0"/>
                </a:moveTo>
                <a:lnTo>
                  <a:pt x="6436119" y="0"/>
                </a:lnTo>
                <a:lnTo>
                  <a:pt x="6436119" y="9642126"/>
                </a:lnTo>
                <a:lnTo>
                  <a:pt x="0" y="964212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7092247" y="246237"/>
            <a:ext cx="7538154" cy="3032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Jagers helpen pijn bij dieren te verminderen: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Als er een dier is aangereden, gaan jagers hiernaar opzoek. Als het dier gevonden is, wordt hij geschoten om langer lijden te voorkomen.</a:t>
            </a:r>
          </a:p>
        </p:txBody>
      </p:sp>
      <p:sp>
        <p:nvSpPr>
          <p:cNvPr id="5" name="Freeform 5"/>
          <p:cNvSpPr/>
          <p:nvPr/>
        </p:nvSpPr>
        <p:spPr>
          <a:xfrm>
            <a:off x="16742296" y="8835598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83F63B8-1D14-63FB-BD10-A92000B392C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05800" y="2786851"/>
            <a:ext cx="9459964" cy="74386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11703-BAA3-E1AA-B4A2-18E2B5B1E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3D985E7-06B4-678C-8366-E406C45F19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8275710" cy="10287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6A88A36D-2BC9-F340-5218-FCFA9CF0677E}"/>
              </a:ext>
            </a:extLst>
          </p:cNvPr>
          <p:cNvSpPr txBox="1"/>
          <p:nvPr/>
        </p:nvSpPr>
        <p:spPr>
          <a:xfrm>
            <a:off x="11125200" y="9449505"/>
            <a:ext cx="12268200" cy="1186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nl-NL" sz="5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Wildstand en tellingen</a:t>
            </a:r>
          </a:p>
          <a:p>
            <a:pPr algn="l">
              <a:lnSpc>
                <a:spcPts val="4759"/>
              </a:lnSpc>
            </a:pPr>
            <a:endParaRPr lang="nl-NL" sz="3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BE189E1-417D-0E23-2419-89E1859EF494}"/>
              </a:ext>
            </a:extLst>
          </p:cNvPr>
          <p:cNvSpPr/>
          <p:nvPr/>
        </p:nvSpPr>
        <p:spPr>
          <a:xfrm>
            <a:off x="16735957" y="6145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07654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43B967-1E66-7339-D25A-8E86E3FB1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6271C93A-F832-7CF3-7AEB-029DCA954C6C}"/>
              </a:ext>
            </a:extLst>
          </p:cNvPr>
          <p:cNvSpPr txBox="1"/>
          <p:nvPr/>
        </p:nvSpPr>
        <p:spPr>
          <a:xfrm>
            <a:off x="457200" y="419100"/>
            <a:ext cx="12268200" cy="1186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nl-NL" sz="5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De wildstand in Nederland gezond houden</a:t>
            </a:r>
          </a:p>
          <a:p>
            <a:pPr algn="l">
              <a:lnSpc>
                <a:spcPts val="4759"/>
              </a:lnSpc>
            </a:pPr>
            <a:endParaRPr lang="nl-NL" sz="3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DFB9D47-F6D0-45C7-CE1F-18E95D7F7D02}"/>
              </a:ext>
            </a:extLst>
          </p:cNvPr>
          <p:cNvSpPr txBox="1"/>
          <p:nvPr/>
        </p:nvSpPr>
        <p:spPr>
          <a:xfrm>
            <a:off x="457200" y="1349659"/>
            <a:ext cx="967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Door tellingen weet de jager hoeveel dieren er zijn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De jager zorgt ervoor dat er niet teveel dieren zijn, zodat er genoeg eten is voor alle dieren</a:t>
            </a:r>
          </a:p>
          <a:p>
            <a:endParaRPr lang="nl-NL" sz="3600" dirty="0">
              <a:solidFill>
                <a:schemeClr val="bg1"/>
              </a:solidFill>
              <a:latin typeface="Berthold Block" panose="020B06040202020202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3600" dirty="0">
              <a:solidFill>
                <a:schemeClr val="bg1"/>
              </a:solidFill>
              <a:latin typeface="Berthold Block" panose="020B060402020202020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E9B6EBE-62CA-9136-4DB8-613A1E962A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9642" y="266700"/>
            <a:ext cx="6518012" cy="984104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B8D8377-6D23-B68C-261F-72D1DB6C5F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4823772"/>
            <a:ext cx="10681813" cy="5200008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95BB3AD4-F400-08A2-DAE1-01DCE8245C6A}"/>
              </a:ext>
            </a:extLst>
          </p:cNvPr>
          <p:cNvSpPr/>
          <p:nvPr/>
        </p:nvSpPr>
        <p:spPr>
          <a:xfrm>
            <a:off x="12290" y="872490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98012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ECD7DF-28D5-F0D4-90E8-F69B0D4B4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ACB71309-C0AD-EA13-9914-FF7788CF3A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122885"/>
            <a:ext cx="7467600" cy="497770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1F1D583-DFFA-6C77-F6D1-82793D0D41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72970" y="146471"/>
            <a:ext cx="3289201" cy="627509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EBE12A5-E174-B7AF-A120-A236FF0766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02686" y="5372100"/>
            <a:ext cx="7467600" cy="4792015"/>
          </a:xfrm>
          <a:prstGeom prst="rect">
            <a:avLst/>
          </a:prstGeom>
        </p:spPr>
      </p:pic>
      <p:sp>
        <p:nvSpPr>
          <p:cNvPr id="11" name="Freeform 11">
            <a:extLst>
              <a:ext uri="{FF2B5EF4-FFF2-40B4-BE49-F238E27FC236}">
                <a16:creationId xmlns:a16="http://schemas.microsoft.com/office/drawing/2014/main" id="{6878555A-844B-5555-40B2-5A9A4C59393D}"/>
              </a:ext>
            </a:extLst>
          </p:cNvPr>
          <p:cNvSpPr/>
          <p:nvPr/>
        </p:nvSpPr>
        <p:spPr>
          <a:xfrm>
            <a:off x="16679014" y="8781272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8B6ECE23-7DCC-5448-F389-BDA296E459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714" y="6598487"/>
            <a:ext cx="10151574" cy="3565628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7876CF7-7C6E-A7C8-6175-75D81778FF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909" y="2313709"/>
            <a:ext cx="6764655" cy="4091523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E5EA8DDC-F2F7-7994-70C0-DCD725F71F5F}"/>
              </a:ext>
            </a:extLst>
          </p:cNvPr>
          <p:cNvSpPr txBox="1"/>
          <p:nvPr/>
        </p:nvSpPr>
        <p:spPr>
          <a:xfrm>
            <a:off x="250371" y="1406154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Landelijk jachtseizoen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2B610C2-BFC8-FEF2-C7EF-EEC917115142}"/>
              </a:ext>
            </a:extLst>
          </p:cNvPr>
          <p:cNvSpPr txBox="1"/>
          <p:nvPr/>
        </p:nvSpPr>
        <p:spPr>
          <a:xfrm>
            <a:off x="250371" y="146471"/>
            <a:ext cx="9609505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4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Dieren waarop gejaagd wordt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C3F9D7BA-7D4F-A4A3-C119-44A73AA94167}"/>
              </a:ext>
            </a:extLst>
          </p:cNvPr>
          <p:cNvSpPr txBox="1"/>
          <p:nvPr/>
        </p:nvSpPr>
        <p:spPr>
          <a:xfrm>
            <a:off x="5787047" y="2295944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Konijn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9DEA2111-F13F-CFCB-1B6E-D39F6C5AEBCF}"/>
              </a:ext>
            </a:extLst>
          </p:cNvPr>
          <p:cNvSpPr txBox="1"/>
          <p:nvPr/>
        </p:nvSpPr>
        <p:spPr>
          <a:xfrm>
            <a:off x="7206079" y="5652531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Houtduif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18719CDF-8176-7DFD-E73F-0FFAED0E455B}"/>
              </a:ext>
            </a:extLst>
          </p:cNvPr>
          <p:cNvSpPr txBox="1"/>
          <p:nvPr/>
        </p:nvSpPr>
        <p:spPr>
          <a:xfrm>
            <a:off x="16535400" y="220209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Fazant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FC1289DC-F13D-F8DB-EB70-1F2E2BA6A396}"/>
              </a:ext>
            </a:extLst>
          </p:cNvPr>
          <p:cNvSpPr txBox="1"/>
          <p:nvPr/>
        </p:nvSpPr>
        <p:spPr>
          <a:xfrm>
            <a:off x="488748" y="6585318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Haas</a:t>
            </a: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2988DC17-F086-416A-52F1-097C8E43FF19}"/>
              </a:ext>
            </a:extLst>
          </p:cNvPr>
          <p:cNvSpPr txBox="1"/>
          <p:nvPr/>
        </p:nvSpPr>
        <p:spPr>
          <a:xfrm>
            <a:off x="10855718" y="5336739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Wilde eend</a:t>
            </a:r>
          </a:p>
        </p:txBody>
      </p:sp>
    </p:spTree>
    <p:extLst>
      <p:ext uri="{BB962C8B-B14F-4D97-AF65-F5344CB8AC3E}">
        <p14:creationId xmlns:p14="http://schemas.microsoft.com/office/powerpoint/2010/main" val="24279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C95A2-9129-0D13-C34D-EBC018B3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8B8779A-C68F-A414-625D-6B6AC12116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71632" y="4034086"/>
            <a:ext cx="3367299" cy="599156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6D9869B-8F3D-A057-76A0-1288FEBEAF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06200" y="156706"/>
            <a:ext cx="6433457" cy="373619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CE34425-CFCD-0E67-659C-37EFCC7D3D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60779" y="156676"/>
            <a:ext cx="6137642" cy="373619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439ECB3-1B29-733A-B047-71D1E94FE6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96007" y="4034086"/>
            <a:ext cx="3451728" cy="598170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74D4B3D-4D78-BC19-90F6-7EC3D4716E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64" y="788541"/>
            <a:ext cx="4659536" cy="310432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38874D3-32C2-6A7A-6AD2-440E07AC8D4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06200" y="4017757"/>
            <a:ext cx="6433457" cy="594413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D8A89C69-34E6-B1FF-135D-5A1576858A3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41571" y="5040898"/>
            <a:ext cx="5981700" cy="3987800"/>
          </a:xfrm>
          <a:prstGeom prst="rect">
            <a:avLst/>
          </a:prstGeom>
        </p:spPr>
      </p:pic>
      <p:sp>
        <p:nvSpPr>
          <p:cNvPr id="11" name="Freeform 11">
            <a:extLst>
              <a:ext uri="{FF2B5EF4-FFF2-40B4-BE49-F238E27FC236}">
                <a16:creationId xmlns:a16="http://schemas.microsoft.com/office/drawing/2014/main" id="{93E657D7-657B-22AB-7BF2-56088DD87F47}"/>
              </a:ext>
            </a:extLst>
          </p:cNvPr>
          <p:cNvSpPr/>
          <p:nvPr/>
        </p:nvSpPr>
        <p:spPr>
          <a:xfrm>
            <a:off x="16762995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749A086-B8A7-3CBC-3861-8B2AE0DB1778}"/>
              </a:ext>
            </a:extLst>
          </p:cNvPr>
          <p:cNvSpPr txBox="1"/>
          <p:nvPr/>
        </p:nvSpPr>
        <p:spPr>
          <a:xfrm>
            <a:off x="259007" y="245023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Beheer en schadebestrijding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B80AE0FE-12CA-B199-1DCA-44850998D9D9}"/>
              </a:ext>
            </a:extLst>
          </p:cNvPr>
          <p:cNvSpPr txBox="1"/>
          <p:nvPr/>
        </p:nvSpPr>
        <p:spPr>
          <a:xfrm>
            <a:off x="348343" y="9549534"/>
            <a:ext cx="25146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Grauwe gans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7806E46D-0624-C28C-7F7F-917BD325C6FB}"/>
              </a:ext>
            </a:extLst>
          </p:cNvPr>
          <p:cNvSpPr txBox="1"/>
          <p:nvPr/>
        </p:nvSpPr>
        <p:spPr>
          <a:xfrm>
            <a:off x="356026" y="3415585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</a:t>
            </a:r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randgans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5C18EC1E-9FC4-5A64-20D5-AA9FCDEA374C}"/>
              </a:ext>
            </a:extLst>
          </p:cNvPr>
          <p:cNvSpPr txBox="1"/>
          <p:nvPr/>
        </p:nvSpPr>
        <p:spPr>
          <a:xfrm>
            <a:off x="16535400" y="9492502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K</a:t>
            </a:r>
            <a:r>
              <a:rPr lang="nl-NL" sz="3200" noProof="0" dirty="0" err="1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olgans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4FA5C242-3E1B-7626-7FDB-FCB1CB67F779}"/>
              </a:ext>
            </a:extLst>
          </p:cNvPr>
          <p:cNvSpPr txBox="1"/>
          <p:nvPr/>
        </p:nvSpPr>
        <p:spPr>
          <a:xfrm>
            <a:off x="16569106" y="3400424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Damhert 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EA7C48EA-70E7-A500-3B62-3B334C0AAEEE}"/>
              </a:ext>
            </a:extLst>
          </p:cNvPr>
          <p:cNvSpPr txBox="1"/>
          <p:nvPr/>
        </p:nvSpPr>
        <p:spPr>
          <a:xfrm>
            <a:off x="9965531" y="9502190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Edelhert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C587D3A0-FA1D-86DB-4186-18539127E295}"/>
              </a:ext>
            </a:extLst>
          </p:cNvPr>
          <p:cNvSpPr txBox="1"/>
          <p:nvPr/>
        </p:nvSpPr>
        <p:spPr>
          <a:xfrm>
            <a:off x="5356721" y="3352078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</a:t>
            </a:r>
            <a:r>
              <a:rPr lang="nl-NL" sz="3200" noProof="0" dirty="0" err="1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ildzwijn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BE830A37-E60C-4B56-AECD-E0A147FE43F1}"/>
              </a:ext>
            </a:extLst>
          </p:cNvPr>
          <p:cNvSpPr txBox="1"/>
          <p:nvPr/>
        </p:nvSpPr>
        <p:spPr>
          <a:xfrm>
            <a:off x="6934201" y="9516704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Ree</a:t>
            </a:r>
          </a:p>
        </p:txBody>
      </p:sp>
    </p:spTree>
    <p:extLst>
      <p:ext uri="{BB962C8B-B14F-4D97-AF65-F5344CB8AC3E}">
        <p14:creationId xmlns:p14="http://schemas.microsoft.com/office/powerpoint/2010/main" val="367917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45300" y="3687487"/>
            <a:ext cx="4235323" cy="6356958"/>
          </a:xfrm>
          <a:custGeom>
            <a:avLst/>
            <a:gdLst/>
            <a:ahLst/>
            <a:cxnLst/>
            <a:rect l="l" t="t" r="r" b="b"/>
            <a:pathLst>
              <a:path w="4235323" h="6356958">
                <a:moveTo>
                  <a:pt x="0" y="0"/>
                </a:moveTo>
                <a:lnTo>
                  <a:pt x="4235323" y="0"/>
                </a:lnTo>
                <a:lnTo>
                  <a:pt x="423532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8661723" y="221803"/>
            <a:ext cx="4979848" cy="9843394"/>
          </a:xfrm>
          <a:custGeom>
            <a:avLst/>
            <a:gdLst/>
            <a:ahLst/>
            <a:cxnLst/>
            <a:rect l="l" t="t" r="r" b="b"/>
            <a:pathLst>
              <a:path w="4979848" h="9843394">
                <a:moveTo>
                  <a:pt x="0" y="0"/>
                </a:moveTo>
                <a:lnTo>
                  <a:pt x="4979848" y="0"/>
                </a:lnTo>
                <a:lnTo>
                  <a:pt x="4979848" y="9843394"/>
                </a:lnTo>
                <a:lnTo>
                  <a:pt x="0" y="98433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13845300" y="201050"/>
            <a:ext cx="4222792" cy="3299307"/>
          </a:xfrm>
          <a:custGeom>
            <a:avLst/>
            <a:gdLst/>
            <a:ahLst/>
            <a:cxnLst/>
            <a:rect l="l" t="t" r="r" b="b"/>
            <a:pathLst>
              <a:path w="4222792" h="3299307">
                <a:moveTo>
                  <a:pt x="0" y="0"/>
                </a:moveTo>
                <a:lnTo>
                  <a:pt x="4222792" y="0"/>
                </a:lnTo>
                <a:lnTo>
                  <a:pt x="4222792" y="3299308"/>
                </a:lnTo>
                <a:lnTo>
                  <a:pt x="0" y="329930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431594" y="4694388"/>
            <a:ext cx="8030104" cy="5350057"/>
          </a:xfrm>
          <a:custGeom>
            <a:avLst/>
            <a:gdLst/>
            <a:ahLst/>
            <a:cxnLst/>
            <a:rect l="l" t="t" r="r" b="b"/>
            <a:pathLst>
              <a:path w="8030104" h="5350057">
                <a:moveTo>
                  <a:pt x="0" y="0"/>
                </a:moveTo>
                <a:lnTo>
                  <a:pt x="8030104" y="0"/>
                </a:lnTo>
                <a:lnTo>
                  <a:pt x="8030104" y="5350057"/>
                </a:lnTo>
                <a:lnTo>
                  <a:pt x="0" y="53500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197385" y="92073"/>
            <a:ext cx="2312640" cy="936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nl-NL" sz="54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Tellingen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7385" y="1275355"/>
            <a:ext cx="8427518" cy="6303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46" lvl="1" indent="-474973" algn="l">
              <a:lnSpc>
                <a:spcPts val="6159"/>
              </a:lnSpc>
              <a:buFont typeface="Arial"/>
              <a:buChar char="•"/>
            </a:pPr>
            <a:r>
              <a:rPr lang="nl-NL" sz="4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Dit laat zien hoe de hoeveelheid van dieren in de jaren verandert</a:t>
            </a:r>
          </a:p>
          <a:p>
            <a:pPr marL="949946" lvl="1" indent="-474973" algn="l">
              <a:lnSpc>
                <a:spcPts val="6159"/>
              </a:lnSpc>
              <a:buFont typeface="Arial"/>
              <a:buChar char="•"/>
            </a:pPr>
            <a:r>
              <a:rPr lang="nl-NL" sz="4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Dit biedt een goede basis voor het beheer van deze dieren</a:t>
            </a:r>
          </a:p>
          <a:p>
            <a:pPr algn="l">
              <a:lnSpc>
                <a:spcPts val="6159"/>
              </a:lnSpc>
            </a:pPr>
            <a:endParaRPr lang="nl-NL" sz="4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6159"/>
              </a:lnSpc>
            </a:pPr>
            <a:endParaRPr lang="nl-NL" sz="4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6159"/>
              </a:lnSpc>
            </a:pPr>
            <a:endParaRPr lang="nl-NL" sz="4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6159"/>
              </a:lnSpc>
              <a:spcBef>
                <a:spcPct val="0"/>
              </a:spcBef>
            </a:pPr>
            <a:endParaRPr lang="nl-NL" sz="4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385" y="208405"/>
            <a:ext cx="8260609" cy="6145194"/>
          </a:xfrm>
          <a:custGeom>
            <a:avLst/>
            <a:gdLst/>
            <a:ahLst/>
            <a:cxnLst/>
            <a:rect l="l" t="t" r="r" b="b"/>
            <a:pathLst>
              <a:path w="8260609" h="6145194">
                <a:moveTo>
                  <a:pt x="0" y="0"/>
                </a:moveTo>
                <a:lnTo>
                  <a:pt x="8260609" y="0"/>
                </a:lnTo>
                <a:lnTo>
                  <a:pt x="8260609" y="6145194"/>
                </a:lnTo>
                <a:lnTo>
                  <a:pt x="0" y="614519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197385" y="6571404"/>
            <a:ext cx="8260609" cy="3473041"/>
          </a:xfrm>
          <a:custGeom>
            <a:avLst/>
            <a:gdLst/>
            <a:ahLst/>
            <a:cxnLst/>
            <a:rect l="l" t="t" r="r" b="b"/>
            <a:pathLst>
              <a:path w="8260609" h="3473041">
                <a:moveTo>
                  <a:pt x="0" y="0"/>
                </a:moveTo>
                <a:lnTo>
                  <a:pt x="8260609" y="0"/>
                </a:lnTo>
                <a:lnTo>
                  <a:pt x="8260609" y="3473041"/>
                </a:lnTo>
                <a:lnTo>
                  <a:pt x="0" y="347304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16762995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8250660" y="576943"/>
            <a:ext cx="7272667" cy="853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04" lvl="1" indent="-518152" algn="l">
              <a:lnSpc>
                <a:spcPts val="6719"/>
              </a:lnSpc>
              <a:spcBef>
                <a:spcPct val="0"/>
              </a:spcBef>
              <a:buFont typeface="Arial"/>
              <a:buChar char="•"/>
            </a:pPr>
            <a:r>
              <a:rPr lang="nl-NL" sz="47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Faunavoorjaarstelling</a:t>
            </a:r>
          </a:p>
          <a:p>
            <a:pPr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1036304" lvl="1" indent="-518152" algn="l">
              <a:lnSpc>
                <a:spcPts val="6719"/>
              </a:lnSpc>
              <a:spcBef>
                <a:spcPct val="0"/>
              </a:spcBef>
              <a:buFont typeface="Arial"/>
              <a:buChar char="•"/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518152" lvl="1"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1036304" lvl="1" indent="-518152" algn="l">
              <a:lnSpc>
                <a:spcPts val="6719"/>
              </a:lnSpc>
              <a:spcBef>
                <a:spcPct val="0"/>
              </a:spcBef>
              <a:buFont typeface="Arial"/>
              <a:buChar char="•"/>
            </a:pPr>
            <a:r>
              <a:rPr lang="nl-NL" sz="47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Wildvoorjaarstelling</a:t>
            </a:r>
          </a:p>
          <a:p>
            <a:pPr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518152" lvl="1"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1036304" lvl="1" indent="-518152" algn="l">
              <a:lnSpc>
                <a:spcPts val="6719"/>
              </a:lnSpc>
              <a:spcBef>
                <a:spcPct val="0"/>
              </a:spcBef>
              <a:buFont typeface="Arial"/>
              <a:buChar char="•"/>
            </a:pPr>
            <a:r>
              <a:rPr lang="nl-NL" sz="4799" noProof="0" dirty="0" err="1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Reetelling</a:t>
            </a: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295395" y="4842534"/>
            <a:ext cx="2466380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Fazant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Haas 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Houtduif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Konijn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Patrijs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Wilde eend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27FA24-4642-65AF-B168-91CB83427694}"/>
              </a:ext>
            </a:extLst>
          </p:cNvPr>
          <p:cNvSpPr txBox="1"/>
          <p:nvPr/>
        </p:nvSpPr>
        <p:spPr>
          <a:xfrm>
            <a:off x="9295395" y="1382843"/>
            <a:ext cx="4038600" cy="2271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6235" lvl="1" algn="l"/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Bijvoorbeeld: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Ganzen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Zwarte kraai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Blauwe reiger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endParaRPr lang="nl-NL" sz="33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F96F2C4-0FDE-2679-30A0-8EF8B5327A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4555" y="834402"/>
            <a:ext cx="7083889" cy="9452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CB8E6E-2C4B-8845-6E96-5B192FA82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oogdier, buitenshuis, wolf, canis&#10;&#10;Door AI gegenereerde inhoud is mogelijk onjuist.">
            <a:extLst>
              <a:ext uri="{FF2B5EF4-FFF2-40B4-BE49-F238E27FC236}">
                <a16:creationId xmlns:a16="http://schemas.microsoft.com/office/drawing/2014/main" id="{649055B8-4E27-80B0-6A47-2FBD97CAE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63239"/>
            <a:ext cx="18403530" cy="10552697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B2319777-A7F3-EE85-C4C0-3DE239E3C704}"/>
              </a:ext>
            </a:extLst>
          </p:cNvPr>
          <p:cNvSpPr/>
          <p:nvPr/>
        </p:nvSpPr>
        <p:spPr>
          <a:xfrm>
            <a:off x="0" y="-263239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0A297AF-353E-D3B7-E7C9-5DC4F7C4C434}"/>
              </a:ext>
            </a:extLst>
          </p:cNvPr>
          <p:cNvSpPr txBox="1"/>
          <p:nvPr/>
        </p:nvSpPr>
        <p:spPr>
          <a:xfrm>
            <a:off x="304800" y="7240012"/>
            <a:ext cx="1211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dirty="0">
                <a:solidFill>
                  <a:schemeClr val="bg1"/>
                </a:solidFill>
                <a:latin typeface="Berthold Block" panose="020B0604020202020204" charset="0"/>
              </a:rPr>
              <a:t>Wie heeft er al weleens een wolf gezien?</a:t>
            </a:r>
          </a:p>
        </p:txBody>
      </p:sp>
    </p:spTree>
    <p:extLst>
      <p:ext uri="{BB962C8B-B14F-4D97-AF65-F5344CB8AC3E}">
        <p14:creationId xmlns:p14="http://schemas.microsoft.com/office/powerpoint/2010/main" val="3035709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11590955" y="306355"/>
            <a:ext cx="6355634" cy="9539414"/>
          </a:xfrm>
          <a:custGeom>
            <a:avLst/>
            <a:gdLst/>
            <a:ahLst/>
            <a:cxnLst/>
            <a:rect l="l" t="t" r="r" b="b"/>
            <a:pathLst>
              <a:path w="6355634" h="9539414">
                <a:moveTo>
                  <a:pt x="0" y="0"/>
                </a:moveTo>
                <a:lnTo>
                  <a:pt x="6355634" y="0"/>
                </a:lnTo>
                <a:lnTo>
                  <a:pt x="6355634" y="9539413"/>
                </a:lnTo>
                <a:lnTo>
                  <a:pt x="0" y="953941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341411" y="7781101"/>
            <a:ext cx="8192989" cy="2064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Naam:</a:t>
            </a:r>
          </a:p>
          <a:p>
            <a:pPr algn="l">
              <a:lnSpc>
                <a:spcPts val="5459"/>
              </a:lnSpc>
            </a:pPr>
            <a:r>
              <a:rPr lang="nl-NL" sz="3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Functie:</a:t>
            </a:r>
          </a:p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nl-NL" sz="3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Koninklijke Nederlandse Jagersvereniging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60267" y="163480"/>
            <a:ext cx="2743200" cy="125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nl-NL" sz="72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Welkom</a:t>
            </a:r>
          </a:p>
        </p:txBody>
      </p:sp>
      <p:pic>
        <p:nvPicPr>
          <p:cNvPr id="6" name="Afbeelding 5" descr="Afbeelding met logo, cirkel, Handelsmerk, symbool&#10;&#10;Door AI gegenereerde inhoud is mogelijk onjuist.">
            <a:extLst>
              <a:ext uri="{FF2B5EF4-FFF2-40B4-BE49-F238E27FC236}">
                <a16:creationId xmlns:a16="http://schemas.microsoft.com/office/drawing/2014/main" id="{175BCCE9-6CC1-B157-45AF-6595F63A9E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90" b="92404" l="9868" r="91760">
                        <a14:foregroundMark x1="22380" y1="26077" x2="87487" y2="65760"/>
                        <a14:foregroundMark x1="35605" y1="28118" x2="46999" y2="45351"/>
                        <a14:foregroundMark x1="46999" y1="45351" x2="53001" y2="64286"/>
                        <a14:foregroundMark x1="53001" y1="64286" x2="40183" y2="62585"/>
                        <a14:foregroundMark x1="40183" y1="62585" x2="26144" y2="43424"/>
                        <a14:foregroundMark x1="26144" y1="43424" x2="36928" y2="71995"/>
                        <a14:foregroundMark x1="36928" y1="71995" x2="62258" y2="85601"/>
                        <a14:foregroundMark x1="62258" y1="85601" x2="78840" y2="76077"/>
                        <a14:foregroundMark x1="78840" y1="76077" x2="86267" y2="57937"/>
                        <a14:foregroundMark x1="86267" y1="57937" x2="80977" y2="38095"/>
                        <a14:foregroundMark x1="80977" y1="38095" x2="51780" y2="15646"/>
                        <a14:foregroundMark x1="51780" y1="15646" x2="49237" y2="15873"/>
                        <a14:foregroundMark x1="46796" y1="15306" x2="40895" y2="27098"/>
                        <a14:foregroundMark x1="40895" y1="27098" x2="26348" y2="30952"/>
                        <a14:foregroundMark x1="26348" y1="30952" x2="25839" y2="44671"/>
                        <a14:foregroundMark x1="25839" y1="44671" x2="30621" y2="56803"/>
                        <a14:foregroundMark x1="30621" y1="56803" x2="35910" y2="44558"/>
                        <a14:foregroundMark x1="35910" y1="44558" x2="50763" y2="38095"/>
                        <a14:foregroundMark x1="50763" y1="38095" x2="59919" y2="48186"/>
                        <a14:foregroundMark x1="59919" y1="48186" x2="78128" y2="28798"/>
                        <a14:foregroundMark x1="78128" y1="28798" x2="70498" y2="15873"/>
                        <a14:foregroundMark x1="70498" y1="15873" x2="55137" y2="9410"/>
                        <a14:foregroundMark x1="55137" y1="9410" x2="43947" y2="12018"/>
                        <a14:foregroundMark x1="43947" y1="12018" x2="26653" y2="27438"/>
                        <a14:foregroundMark x1="26653" y1="27438" x2="18006" y2="56463"/>
                        <a14:foregroundMark x1="18006" y1="56463" x2="28281" y2="79025"/>
                        <a14:foregroundMark x1="28281" y1="79025" x2="45371" y2="87075"/>
                        <a14:foregroundMark x1="45371" y1="87075" x2="70498" y2="86168"/>
                        <a14:foregroundMark x1="70498" y1="86168" x2="81994" y2="79705"/>
                        <a14:foregroundMark x1="81994" y1="79705" x2="90234" y2="62472"/>
                        <a14:foregroundMark x1="90234" y1="62472" x2="91455" y2="47732"/>
                        <a14:foregroundMark x1="91455" y1="47732" x2="86775" y2="33107"/>
                        <a14:foregroundMark x1="86775" y1="33107" x2="70600" y2="13832"/>
                        <a14:foregroundMark x1="70600" y1="13832" x2="62258" y2="10658"/>
                        <a14:foregroundMark x1="41200" y1="25737" x2="58393" y2="18254"/>
                        <a14:foregroundMark x1="58393" y1="18254" x2="67548" y2="17120"/>
                        <a14:foregroundMark x1="69074" y1="30499" x2="33571" y2="30726"/>
                        <a14:foregroundMark x1="33571" y1="30726" x2="32960" y2="31066"/>
                        <a14:foregroundMark x1="45473" y1="24490" x2="67548" y2="28118"/>
                        <a14:foregroundMark x1="28789" y1="55329" x2="50661" y2="75737"/>
                        <a14:foregroundMark x1="50661" y1="75737" x2="66938" y2="73469"/>
                        <a14:foregroundMark x1="66938" y1="73469" x2="78128" y2="63946"/>
                        <a14:foregroundMark x1="78128" y1="63946" x2="80977" y2="58277"/>
                        <a14:foregroundMark x1="78230" y1="69274" x2="69990" y2="78458"/>
                        <a14:foregroundMark x1="69990" y1="78458" x2="35300" y2="80612"/>
                        <a14:foregroundMark x1="35300" y1="80612" x2="26653" y2="59070"/>
                        <a14:foregroundMark x1="26653" y1="59070" x2="36317" y2="67914"/>
                        <a14:foregroundMark x1="21966" y1="26966" x2="17192" y2="44558"/>
                        <a14:foregroundMark x1="17192" y1="44558" x2="18922" y2="67007"/>
                        <a14:foregroundMark x1="18922" y1="67007" x2="16175" y2="43311"/>
                        <a14:foregroundMark x1="19634" y1="67687" x2="28383" y2="81973"/>
                        <a14:foregroundMark x1="28383" y1="81973" x2="53001" y2="92971"/>
                        <a14:foregroundMark x1="53001" y1="92971" x2="62724" y2="92590"/>
                        <a14:foregroundMark x1="79594" y1="82639" x2="81689" y2="79932"/>
                        <a14:foregroundMark x1="30519" y1="83560" x2="41709" y2="87755"/>
                        <a14:foregroundMark x1="41709" y1="87755" x2="33996" y2="86681"/>
                        <a14:foregroundMark x1="23601" y1="25964" x2="32208" y2="15555"/>
                        <a14:foregroundMark x1="33846" y1="14149" x2="47101" y2="9297"/>
                        <a14:foregroundMark x1="47101" y1="9297" x2="61750" y2="9751"/>
                        <a14:foregroundMark x1="61750" y1="9751" x2="76907" y2="16327"/>
                        <a14:foregroundMark x1="76907" y1="16327" x2="86877" y2="29592"/>
                        <a14:foregroundMark x1="86877" y1="29592" x2="91760" y2="51927"/>
                        <a14:foregroundMark x1="49237" y1="8390" x2="60529" y2="8390"/>
                        <a14:foregroundMark x1="65819" y1="73356" x2="74975" y2="62245"/>
                        <a14:foregroundMark x1="74975" y1="62245" x2="66124" y2="77098"/>
                        <a14:foregroundMark x1="22482" y1="25964" x2="22482" y2="25964"/>
                        <a14:foregroundMark x1="22482" y1="26077" x2="22380" y2="26304"/>
                        <a14:foregroundMark x1="22380" y1="25850" x2="22380" y2="25850"/>
                        <a14:foregroundMark x1="22482" y1="25964" x2="22279" y2="26417"/>
                        <a14:foregroundMark x1="22279" y1="25964" x2="23093" y2="25624"/>
                        <a14:backgroundMark x1="33164" y1="14286" x2="33164" y2="14286"/>
                        <a14:backgroundMark x1="32655" y1="14512" x2="34079" y2="13605"/>
                        <a14:backgroundMark x1="21852" y1="25751" x2="22075" y2="25170"/>
                        <a14:backgroundMark x1="21465" y1="26757" x2="21770" y2="25964"/>
                        <a14:backgroundMark x1="21662" y1="25540" x2="20244" y2="23129"/>
                        <a14:backgroundMark x1="22482" y1="25964" x2="20753" y2="24490"/>
                        <a14:backgroundMark x1="29807" y1="86054" x2="33266" y2="87642"/>
                        <a14:backgroundMark x1="77416" y1="86054" x2="77416" y2="86054"/>
                        <a14:backgroundMark x1="77314" y1="85714" x2="77213" y2="85714"/>
                        <a14:backgroundMark x1="77213" y1="85714" x2="75687" y2="87642"/>
                        <a14:backgroundMark x1="77518" y1="85714" x2="80061" y2="83787"/>
                        <a14:backgroundMark x1="79044" y1="84580" x2="69786" y2="91837"/>
                        <a14:backgroundMark x1="69786" y1="91837" x2="63276" y2="93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7844034"/>
            <a:ext cx="2230959" cy="20017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FE4490-70D3-A738-B80D-7EC03FE17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zoogdier, buitenshuis, wolf, boom&#10;&#10;Door AI gegenereerde inhoud is mogelijk onjuist.">
            <a:extLst>
              <a:ext uri="{FF2B5EF4-FFF2-40B4-BE49-F238E27FC236}">
                <a16:creationId xmlns:a16="http://schemas.microsoft.com/office/drawing/2014/main" id="{129E0DD2-140C-8584-95FF-C6E5A267BC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10799" y="325342"/>
            <a:ext cx="7806810" cy="9678982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CBF5C5D0-4431-4C99-2D4B-293157CADF69}"/>
              </a:ext>
            </a:extLst>
          </p:cNvPr>
          <p:cNvSpPr txBox="1"/>
          <p:nvPr/>
        </p:nvSpPr>
        <p:spPr>
          <a:xfrm>
            <a:off x="270391" y="-70669"/>
            <a:ext cx="10679731" cy="10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19"/>
              </a:lnSpc>
              <a:spcBef>
                <a:spcPct val="0"/>
              </a:spcBef>
            </a:pPr>
            <a:r>
              <a:rPr lang="nl-NL" sz="5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De wolf </a:t>
            </a:r>
            <a:r>
              <a:rPr lang="nl-NL" sz="54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is leuk, maar ook lastig</a:t>
            </a:r>
            <a:endParaRPr lang="nl-NL" sz="54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7DFAD141-D8E9-C94D-1F56-FCC87EC934E3}"/>
              </a:ext>
            </a:extLst>
          </p:cNvPr>
          <p:cNvSpPr txBox="1"/>
          <p:nvPr/>
        </p:nvSpPr>
        <p:spPr>
          <a:xfrm>
            <a:off x="699155" y="1016232"/>
            <a:ext cx="8673446" cy="6581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Het is een mooi dier maar ook lastig;</a:t>
            </a:r>
            <a:endParaRPr lang="nl-NL" sz="36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685800" indent="-6858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NL" sz="36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Roofdier</a:t>
            </a:r>
          </a:p>
          <a:p>
            <a:pPr marL="685800" indent="-6858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NL" sz="36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Aanvallen op mens en dier</a:t>
            </a:r>
          </a:p>
          <a:p>
            <a:pPr marL="685800" indent="-6858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Aanrijdingen </a:t>
            </a:r>
            <a:endParaRPr lang="nl-NL" sz="36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685800" indent="-6858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NL" sz="36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Voor hoeveel is er ruimte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Het is belangrijk dat wolven bang blijven, op die manier houden wolven afstand van mensen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Het is belangrijk dat we weten hoe de wolf omgaat met andere dieren</a:t>
            </a:r>
          </a:p>
          <a:p>
            <a:pPr marL="685800" indent="-685800" algn="l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l-NL" sz="36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685800" indent="-685800" algn="l">
              <a:lnSpc>
                <a:spcPts val="95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l-NL" sz="40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E13D1C2F-00E2-C387-AEE7-DFF2A1A4F6C3}"/>
              </a:ext>
            </a:extLst>
          </p:cNvPr>
          <p:cNvSpPr/>
          <p:nvPr/>
        </p:nvSpPr>
        <p:spPr>
          <a:xfrm>
            <a:off x="16758079" y="1597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0492CE2-F082-8911-A164-9A9EFB20A2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07081" y="4979602"/>
            <a:ext cx="8421323" cy="63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6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201DC2-634B-2134-2ACB-63AFEAD84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>
            <a:extLst>
              <a:ext uri="{FF2B5EF4-FFF2-40B4-BE49-F238E27FC236}">
                <a16:creationId xmlns:a16="http://schemas.microsoft.com/office/drawing/2014/main" id="{32F31C1F-068D-A2D4-94D4-3261C344593D}"/>
              </a:ext>
            </a:extLst>
          </p:cNvPr>
          <p:cNvSpPr txBox="1"/>
          <p:nvPr/>
        </p:nvSpPr>
        <p:spPr>
          <a:xfrm>
            <a:off x="627876" y="269986"/>
            <a:ext cx="10679731" cy="10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19"/>
              </a:lnSpc>
              <a:spcBef>
                <a:spcPct val="0"/>
              </a:spcBef>
            </a:pPr>
            <a:r>
              <a:rPr lang="nl-NL" sz="5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De wolf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EFF132BA-B187-EFFF-11CA-3BBAE55558D3}"/>
              </a:ext>
            </a:extLst>
          </p:cNvPr>
          <p:cNvSpPr/>
          <p:nvPr/>
        </p:nvSpPr>
        <p:spPr>
          <a:xfrm>
            <a:off x="16758079" y="1597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16901E-E172-0902-8723-A0AB0CA0E5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0" y="269986"/>
            <a:ext cx="9665357" cy="980204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0583930-D26B-0CC1-3288-C4DE090DEA29}"/>
              </a:ext>
            </a:extLst>
          </p:cNvPr>
          <p:cNvSpPr txBox="1"/>
          <p:nvPr/>
        </p:nvSpPr>
        <p:spPr>
          <a:xfrm>
            <a:off x="235974" y="1562100"/>
            <a:ext cx="61648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De wolf is sinds 2015 weer terug in Nederland.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In 2025 waren er 131 verschillende wolven herkend, maar hoeveel het er in totaal zijn is moeilijk te zeggen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C88F6D-F16F-1F3F-8DBB-883FD95695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5" y="4169668"/>
            <a:ext cx="6387304" cy="59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98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272" y="-765155"/>
            <a:ext cx="18466544" cy="11358217"/>
          </a:xfrm>
          <a:custGeom>
            <a:avLst/>
            <a:gdLst/>
            <a:ahLst/>
            <a:cxnLst/>
            <a:rect l="l" t="t" r="r" b="b"/>
            <a:pathLst>
              <a:path w="18466544" h="11358217">
                <a:moveTo>
                  <a:pt x="0" y="0"/>
                </a:moveTo>
                <a:lnTo>
                  <a:pt x="18466544" y="0"/>
                </a:lnTo>
                <a:lnTo>
                  <a:pt x="18466544" y="11358217"/>
                </a:lnTo>
                <a:lnTo>
                  <a:pt x="0" y="1135821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5878316" y="2298314"/>
            <a:ext cx="6531367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nl-NL" sz="120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Eten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90415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882982" y="650812"/>
            <a:ext cx="7005298" cy="3730688"/>
          </a:xfrm>
          <a:custGeom>
            <a:avLst/>
            <a:gdLst/>
            <a:ahLst/>
            <a:cxnLst/>
            <a:rect l="l" t="t" r="r" b="b"/>
            <a:pathLst>
              <a:path w="7956922" h="4056492">
                <a:moveTo>
                  <a:pt x="0" y="0"/>
                </a:moveTo>
                <a:lnTo>
                  <a:pt x="7956922" y="0"/>
                </a:lnTo>
                <a:lnTo>
                  <a:pt x="7956922" y="4056492"/>
                </a:lnTo>
                <a:lnTo>
                  <a:pt x="0" y="405649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10882982" y="4840789"/>
            <a:ext cx="7005298" cy="4781880"/>
          </a:xfrm>
          <a:custGeom>
            <a:avLst/>
            <a:gdLst/>
            <a:ahLst/>
            <a:cxnLst/>
            <a:rect l="l" t="t" r="r" b="b"/>
            <a:pathLst>
              <a:path w="7005298" h="4781880">
                <a:moveTo>
                  <a:pt x="0" y="0"/>
                </a:moveTo>
                <a:lnTo>
                  <a:pt x="7005297" y="0"/>
                </a:lnTo>
                <a:lnTo>
                  <a:pt x="7005297" y="4781879"/>
                </a:lnTo>
                <a:lnTo>
                  <a:pt x="0" y="478187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65570FD-4EA9-0071-F88E-D5A9852B427C}"/>
              </a:ext>
            </a:extLst>
          </p:cNvPr>
          <p:cNvSpPr txBox="1"/>
          <p:nvPr/>
        </p:nvSpPr>
        <p:spPr>
          <a:xfrm>
            <a:off x="363172" y="2177540"/>
            <a:ext cx="44458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Berthold Block" panose="020B0604020202020204" charset="0"/>
              </a:rPr>
              <a:t>De dieren die geschoten worden kan je natuurlijk ook opeten, dat is erg lekker.</a:t>
            </a: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13FCB15-A396-E773-B761-F6805AC73B48}"/>
              </a:ext>
            </a:extLst>
          </p:cNvPr>
          <p:cNvSpPr/>
          <p:nvPr/>
        </p:nvSpPr>
        <p:spPr>
          <a:xfrm>
            <a:off x="5027809" y="650812"/>
            <a:ext cx="5636406" cy="9140888"/>
          </a:xfrm>
          <a:custGeom>
            <a:avLst/>
            <a:gdLst/>
            <a:ahLst/>
            <a:cxnLst/>
            <a:rect l="l" t="t" r="r" b="b"/>
            <a:pathLst>
              <a:path w="7076946" h="9435928">
                <a:moveTo>
                  <a:pt x="0" y="0"/>
                </a:moveTo>
                <a:lnTo>
                  <a:pt x="7076946" y="0"/>
                </a:lnTo>
                <a:lnTo>
                  <a:pt x="7076946" y="9435928"/>
                </a:lnTo>
                <a:lnTo>
                  <a:pt x="0" y="943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4EFF7B81-4E76-EC15-0DF5-A2BFC405419B}"/>
              </a:ext>
            </a:extLst>
          </p:cNvPr>
          <p:cNvSpPr/>
          <p:nvPr/>
        </p:nvSpPr>
        <p:spPr>
          <a:xfrm>
            <a:off x="0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7500" y="473658"/>
            <a:ext cx="14018286" cy="9339683"/>
          </a:xfrm>
          <a:custGeom>
            <a:avLst/>
            <a:gdLst/>
            <a:ahLst/>
            <a:cxnLst/>
            <a:rect l="l" t="t" r="r" b="b"/>
            <a:pathLst>
              <a:path w="14018286" h="9339683">
                <a:moveTo>
                  <a:pt x="0" y="0"/>
                </a:moveTo>
                <a:lnTo>
                  <a:pt x="14018286" y="0"/>
                </a:lnTo>
                <a:lnTo>
                  <a:pt x="14018286" y="9339684"/>
                </a:lnTo>
                <a:lnTo>
                  <a:pt x="0" y="933968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375268" y="478393"/>
            <a:ext cx="3292232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nl-NL" sz="60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Wat zien jullie hier?</a:t>
            </a:r>
          </a:p>
        </p:txBody>
      </p:sp>
      <p:sp>
        <p:nvSpPr>
          <p:cNvPr id="4" name="Freeform 4"/>
          <p:cNvSpPr/>
          <p:nvPr/>
        </p:nvSpPr>
        <p:spPr>
          <a:xfrm>
            <a:off x="134034" y="8742952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4" y="0"/>
                </a:lnTo>
                <a:lnTo>
                  <a:pt x="1525004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SC_2107_Kelly Kutterik">
            <a:hlinkClick r:id="" action="ppaction://media"/>
            <a:extLst>
              <a:ext uri="{FF2B5EF4-FFF2-40B4-BE49-F238E27FC236}">
                <a16:creationId xmlns:a16="http://schemas.microsoft.com/office/drawing/2014/main" id="{D41C2EA4-7159-58B2-50E6-98710A6835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7200" y="8953500"/>
            <a:ext cx="7922154" cy="836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59"/>
              </a:lnSpc>
              <a:spcBef>
                <a:spcPct val="0"/>
              </a:spcBef>
            </a:pPr>
            <a:r>
              <a:rPr lang="nl-NL" sz="5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Beschermen van reekalveren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-1949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304" y="1227184"/>
            <a:ext cx="10585921" cy="8727590"/>
          </a:xfrm>
          <a:custGeom>
            <a:avLst/>
            <a:gdLst/>
            <a:ahLst/>
            <a:cxnLst/>
            <a:rect l="l" t="t" r="r" b="b"/>
            <a:pathLst>
              <a:path w="10585921" h="8727590">
                <a:moveTo>
                  <a:pt x="0" y="0"/>
                </a:moveTo>
                <a:lnTo>
                  <a:pt x="10585921" y="0"/>
                </a:lnTo>
                <a:lnTo>
                  <a:pt x="10585921" y="8727591"/>
                </a:lnTo>
                <a:lnTo>
                  <a:pt x="0" y="872759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11397202" y="547948"/>
            <a:ext cx="6516983" cy="9406827"/>
          </a:xfrm>
          <a:custGeom>
            <a:avLst/>
            <a:gdLst/>
            <a:ahLst/>
            <a:cxnLst/>
            <a:rect l="l" t="t" r="r" b="b"/>
            <a:pathLst>
              <a:path w="6516983" h="9406827">
                <a:moveTo>
                  <a:pt x="0" y="0"/>
                </a:moveTo>
                <a:lnTo>
                  <a:pt x="6516983" y="0"/>
                </a:lnTo>
                <a:lnTo>
                  <a:pt x="6516983" y="9406827"/>
                </a:lnTo>
                <a:lnTo>
                  <a:pt x="0" y="940682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-2590800" y="332226"/>
            <a:ext cx="8097096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60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Drones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4000" y="320546"/>
            <a:ext cx="12039600" cy="9743957"/>
          </a:xfrm>
          <a:custGeom>
            <a:avLst/>
            <a:gdLst/>
            <a:ahLst/>
            <a:cxnLst/>
            <a:rect l="l" t="t" r="r" b="b"/>
            <a:pathLst>
              <a:path w="12358312" h="9743957">
                <a:moveTo>
                  <a:pt x="0" y="0"/>
                </a:moveTo>
                <a:lnTo>
                  <a:pt x="12358312" y="0"/>
                </a:lnTo>
                <a:lnTo>
                  <a:pt x="12358312" y="9743957"/>
                </a:lnTo>
                <a:lnTo>
                  <a:pt x="0" y="974395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12E2CEF-0916-23D5-B4B4-B1871D0BB2B9}"/>
              </a:ext>
            </a:extLst>
          </p:cNvPr>
          <p:cNvSpPr/>
          <p:nvPr/>
        </p:nvSpPr>
        <p:spPr>
          <a:xfrm>
            <a:off x="416630" y="320546"/>
            <a:ext cx="4815455" cy="9743957"/>
          </a:xfrm>
          <a:custGeom>
            <a:avLst/>
            <a:gdLst/>
            <a:ahLst/>
            <a:cxnLst/>
            <a:rect l="l" t="t" r="r" b="b"/>
            <a:pathLst>
              <a:path w="4815455" h="9743957">
                <a:moveTo>
                  <a:pt x="0" y="0"/>
                </a:moveTo>
                <a:lnTo>
                  <a:pt x="4815455" y="0"/>
                </a:lnTo>
                <a:lnTo>
                  <a:pt x="4815455" y="9743957"/>
                </a:lnTo>
                <a:lnTo>
                  <a:pt x="0" y="974395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E13C9EA-4548-48CA-C4F7-5F103BE79F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8D048CE-2310-EC25-EA27-E38B5CAE7EDD}"/>
              </a:ext>
            </a:extLst>
          </p:cNvPr>
          <p:cNvSpPr txBox="1"/>
          <p:nvPr/>
        </p:nvSpPr>
        <p:spPr>
          <a:xfrm>
            <a:off x="304800" y="8953500"/>
            <a:ext cx="1089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chemeClr val="bg1"/>
                </a:solidFill>
                <a:latin typeface="Berthold Block" panose="020B0604020202020204" charset="0"/>
              </a:rPr>
              <a:t>De natuur een  handje helpen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2FB1BA-4A7A-FE97-88A9-0E5D766A1A1F}"/>
              </a:ext>
            </a:extLst>
          </p:cNvPr>
          <p:cNvSpPr/>
          <p:nvPr/>
        </p:nvSpPr>
        <p:spPr>
          <a:xfrm>
            <a:off x="16760709" y="8816076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601489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73743" y="188166"/>
            <a:ext cx="6602983" cy="9910669"/>
          </a:xfrm>
          <a:custGeom>
            <a:avLst/>
            <a:gdLst/>
            <a:ahLst/>
            <a:cxnLst/>
            <a:rect l="l" t="t" r="r" b="b"/>
            <a:pathLst>
              <a:path w="6602983" h="9910669">
                <a:moveTo>
                  <a:pt x="0" y="0"/>
                </a:moveTo>
                <a:lnTo>
                  <a:pt x="6602983" y="0"/>
                </a:lnTo>
                <a:lnTo>
                  <a:pt x="6602983" y="9910668"/>
                </a:lnTo>
                <a:lnTo>
                  <a:pt x="0" y="991066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7152382" y="188166"/>
            <a:ext cx="3983235" cy="9910669"/>
          </a:xfrm>
          <a:custGeom>
            <a:avLst/>
            <a:gdLst/>
            <a:ahLst/>
            <a:cxnLst/>
            <a:rect l="l" t="t" r="r" b="b"/>
            <a:pathLst>
              <a:path w="3983235" h="9910669">
                <a:moveTo>
                  <a:pt x="0" y="0"/>
                </a:moveTo>
                <a:lnTo>
                  <a:pt x="3983236" y="0"/>
                </a:lnTo>
                <a:lnTo>
                  <a:pt x="3983236" y="9910668"/>
                </a:lnTo>
                <a:lnTo>
                  <a:pt x="0" y="991066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383114" y="1573772"/>
            <a:ext cx="6468722" cy="8525062"/>
          </a:xfrm>
          <a:custGeom>
            <a:avLst/>
            <a:gdLst/>
            <a:ahLst/>
            <a:cxnLst/>
            <a:rect l="l" t="t" r="r" b="b"/>
            <a:pathLst>
              <a:path w="6468722" h="8525062">
                <a:moveTo>
                  <a:pt x="0" y="0"/>
                </a:moveTo>
                <a:lnTo>
                  <a:pt x="6468722" y="0"/>
                </a:lnTo>
                <a:lnTo>
                  <a:pt x="6468722" y="8525062"/>
                </a:lnTo>
                <a:lnTo>
                  <a:pt x="0" y="85250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320692" y="73866"/>
            <a:ext cx="6593565" cy="96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nl-NL" sz="55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Wie weet wat dit is?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1000" y="5462050"/>
            <a:ext cx="6058061" cy="4706417"/>
          </a:xfrm>
          <a:custGeom>
            <a:avLst/>
            <a:gdLst/>
            <a:ahLst/>
            <a:cxnLst/>
            <a:rect l="l" t="t" r="r" b="b"/>
            <a:pathLst>
              <a:path w="6405109" h="5181912">
                <a:moveTo>
                  <a:pt x="0" y="0"/>
                </a:moveTo>
                <a:lnTo>
                  <a:pt x="6405109" y="0"/>
                </a:lnTo>
                <a:lnTo>
                  <a:pt x="6405109" y="5181912"/>
                </a:lnTo>
                <a:lnTo>
                  <a:pt x="0" y="51819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10410986" y="303429"/>
            <a:ext cx="7636619" cy="4609070"/>
          </a:xfrm>
          <a:custGeom>
            <a:avLst/>
            <a:gdLst/>
            <a:ahLst/>
            <a:cxnLst/>
            <a:rect l="l" t="t" r="r" b="b"/>
            <a:pathLst>
              <a:path w="7692866" h="4609070">
                <a:moveTo>
                  <a:pt x="0" y="0"/>
                </a:moveTo>
                <a:lnTo>
                  <a:pt x="7692867" y="0"/>
                </a:lnTo>
                <a:lnTo>
                  <a:pt x="7692867" y="4609070"/>
                </a:lnTo>
                <a:lnTo>
                  <a:pt x="0" y="460907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10410986" y="4986556"/>
            <a:ext cx="3454608" cy="5181912"/>
          </a:xfrm>
          <a:custGeom>
            <a:avLst/>
            <a:gdLst/>
            <a:ahLst/>
            <a:cxnLst/>
            <a:rect l="l" t="t" r="r" b="b"/>
            <a:pathLst>
              <a:path w="3454608" h="5181912">
                <a:moveTo>
                  <a:pt x="0" y="0"/>
                </a:moveTo>
                <a:lnTo>
                  <a:pt x="3454608" y="0"/>
                </a:lnTo>
                <a:lnTo>
                  <a:pt x="3454608" y="5181912"/>
                </a:lnTo>
                <a:lnTo>
                  <a:pt x="0" y="51819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Freeform 6"/>
          <p:cNvSpPr/>
          <p:nvPr/>
        </p:nvSpPr>
        <p:spPr>
          <a:xfrm>
            <a:off x="14027519" y="4986556"/>
            <a:ext cx="4076333" cy="5181912"/>
          </a:xfrm>
          <a:custGeom>
            <a:avLst/>
            <a:gdLst/>
            <a:ahLst/>
            <a:cxnLst/>
            <a:rect l="l" t="t" r="r" b="b"/>
            <a:pathLst>
              <a:path w="4076333" h="5181912">
                <a:moveTo>
                  <a:pt x="0" y="0"/>
                </a:moveTo>
                <a:lnTo>
                  <a:pt x="4076334" y="0"/>
                </a:lnTo>
                <a:lnTo>
                  <a:pt x="4076334" y="5181912"/>
                </a:lnTo>
                <a:lnTo>
                  <a:pt x="0" y="518191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27273" y="1093405"/>
            <a:ext cx="10349300" cy="4026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537" lvl="1" indent="-410269">
              <a:lnSpc>
                <a:spcPts val="5320"/>
              </a:lnSpc>
              <a:buFont typeface="Arial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Ervoor zorgen dat er niet teveel dieren zijn, omdat Nederland een klein land is.</a:t>
            </a:r>
            <a:endParaRPr lang="nl-NL" sz="3700" dirty="0">
              <a:solidFill>
                <a:srgbClr val="FF0000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820537" lvl="1" indent="-410269" algn="l">
              <a:lnSpc>
                <a:spcPts val="5320"/>
              </a:lnSpc>
              <a:buFont typeface="Arial"/>
              <a:buChar char="•"/>
            </a:pPr>
            <a:r>
              <a:rPr lang="nl-NL" sz="37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Jagers bekijken en tellen dieren</a:t>
            </a:r>
          </a:p>
          <a:p>
            <a:pPr marL="820537" lvl="1" indent="-410269" algn="l">
              <a:lnSpc>
                <a:spcPts val="5320"/>
              </a:lnSpc>
              <a:buFont typeface="Arial"/>
              <a:buChar char="•"/>
            </a:pPr>
            <a:r>
              <a:rPr lang="nl-NL" sz="37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Jagers verbeteren leefgebieden voor dieren</a:t>
            </a:r>
          </a:p>
          <a:p>
            <a:pPr marL="820537" lvl="1" indent="-410269" algn="l">
              <a:lnSpc>
                <a:spcPts val="5320"/>
              </a:lnSpc>
              <a:buFont typeface="Arial"/>
              <a:buChar char="•"/>
            </a:pPr>
            <a:r>
              <a:rPr lang="nl-NL" sz="37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Beschermen van natuur</a:t>
            </a:r>
          </a:p>
          <a:p>
            <a:pPr marL="820537" lvl="1" indent="-410269" algn="l">
              <a:lnSpc>
                <a:spcPts val="5320"/>
              </a:lnSpc>
              <a:buFont typeface="Arial"/>
              <a:buChar char="•"/>
            </a:pPr>
            <a:r>
              <a:rPr lang="nl-NL" sz="37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Helpen van dieren</a:t>
            </a:r>
            <a:endParaRPr lang="nl-NL" sz="37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4FE9614-BE00-6D88-D909-92AC0F0FCBEB}"/>
              </a:ext>
            </a:extLst>
          </p:cNvPr>
          <p:cNvSpPr txBox="1"/>
          <p:nvPr/>
        </p:nvSpPr>
        <p:spPr>
          <a:xfrm>
            <a:off x="240395" y="118533"/>
            <a:ext cx="9186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solidFill>
                  <a:schemeClr val="bg1"/>
                </a:solidFill>
                <a:latin typeface="Berthold Block" panose="020B0604020202020204" charset="0"/>
              </a:rPr>
              <a:t>Wat doen jagers?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7E9774C-E76D-37AB-100F-4B7D7F3C583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-483661" y="5612339"/>
            <a:ext cx="5342470" cy="4006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spect="1"/>
          </p:cNvSpPr>
          <p:nvPr/>
        </p:nvSpPr>
        <p:spPr>
          <a:xfrm>
            <a:off x="5136144" y="4901495"/>
            <a:ext cx="6919489" cy="5199531"/>
          </a:xfrm>
          <a:custGeom>
            <a:avLst/>
            <a:gdLst/>
            <a:ahLst/>
            <a:cxnLst/>
            <a:rect l="l" t="t" r="r" b="b"/>
            <a:pathLst>
              <a:path w="11816673" h="8879436">
                <a:moveTo>
                  <a:pt x="0" y="0"/>
                </a:moveTo>
                <a:lnTo>
                  <a:pt x="11816673" y="0"/>
                </a:lnTo>
                <a:lnTo>
                  <a:pt x="11816673" y="8879437"/>
                </a:lnTo>
                <a:lnTo>
                  <a:pt x="0" y="887943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>
            <a:spLocks noChangeAspect="1"/>
          </p:cNvSpPr>
          <p:nvPr/>
        </p:nvSpPr>
        <p:spPr>
          <a:xfrm>
            <a:off x="12268200" y="186568"/>
            <a:ext cx="5831180" cy="9950100"/>
          </a:xfrm>
          <a:custGeom>
            <a:avLst/>
            <a:gdLst/>
            <a:ahLst/>
            <a:cxnLst/>
            <a:rect l="l" t="t" r="r" b="b"/>
            <a:pathLst>
              <a:path w="5700902" h="9727799">
                <a:moveTo>
                  <a:pt x="0" y="0"/>
                </a:moveTo>
                <a:lnTo>
                  <a:pt x="5700902" y="0"/>
                </a:lnTo>
                <a:lnTo>
                  <a:pt x="5700902" y="9727799"/>
                </a:lnTo>
                <a:lnTo>
                  <a:pt x="0" y="972779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-914400" y="205003"/>
            <a:ext cx="9510289" cy="929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nl-NL" sz="55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Plaatsen van </a:t>
            </a:r>
            <a:r>
              <a:rPr lang="nl-NL" sz="5599" noProof="0" dirty="0" err="1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eendenkorven</a:t>
            </a:r>
            <a:endParaRPr lang="nl-NL" sz="55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2606050-90CC-82EE-EFA1-5B73A02F1978}"/>
              </a:ext>
            </a:extLst>
          </p:cNvPr>
          <p:cNvSpPr txBox="1"/>
          <p:nvPr/>
        </p:nvSpPr>
        <p:spPr>
          <a:xfrm>
            <a:off x="188619" y="1134745"/>
            <a:ext cx="8407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Een </a:t>
            </a:r>
            <a:r>
              <a:rPr lang="nl-NL" sz="3200" dirty="0" err="1">
                <a:solidFill>
                  <a:schemeClr val="bg1"/>
                </a:solidFill>
                <a:latin typeface="Berthold Block" panose="020B0604020202020204" charset="0"/>
              </a:rPr>
              <a:t>eendenkorf</a:t>
            </a: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 helpt eenden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Eenden zitten hier veilig van roofdieren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Het nest van de eenden blijft droog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Een </a:t>
            </a:r>
            <a:r>
              <a:rPr lang="nl-NL" sz="3200" dirty="0" err="1">
                <a:solidFill>
                  <a:schemeClr val="bg1"/>
                </a:solidFill>
                <a:latin typeface="Berthold Block" panose="020B0604020202020204" charset="0"/>
              </a:rPr>
              <a:t>eendenkorf</a:t>
            </a: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 wordt met de hand gevlochten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Ze worden elk jaar in januari en februari geplaatst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5BA500F-3FBB-A50B-209C-5D7ADEE506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75678" y="4619033"/>
            <a:ext cx="5717854" cy="571785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ChangeAspect="1"/>
          </p:cNvSpPr>
          <p:nvPr/>
        </p:nvSpPr>
        <p:spPr>
          <a:xfrm>
            <a:off x="10967772" y="6743700"/>
            <a:ext cx="7131107" cy="3361611"/>
          </a:xfrm>
          <a:custGeom>
            <a:avLst/>
            <a:gdLst/>
            <a:ahLst/>
            <a:cxnLst/>
            <a:rect l="l" t="t" r="r" b="b"/>
            <a:pathLst>
              <a:path w="8954887" h="4221343">
                <a:moveTo>
                  <a:pt x="0" y="0"/>
                </a:moveTo>
                <a:lnTo>
                  <a:pt x="8954887" y="0"/>
                </a:lnTo>
                <a:lnTo>
                  <a:pt x="8954887" y="4221344"/>
                </a:lnTo>
                <a:lnTo>
                  <a:pt x="0" y="422134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>
            <a:spLocks noChangeAspect="1"/>
          </p:cNvSpPr>
          <p:nvPr/>
        </p:nvSpPr>
        <p:spPr>
          <a:xfrm>
            <a:off x="11201400" y="98105"/>
            <a:ext cx="6872898" cy="3130268"/>
          </a:xfrm>
          <a:custGeom>
            <a:avLst/>
            <a:gdLst/>
            <a:ahLst/>
            <a:cxnLst/>
            <a:rect l="l" t="t" r="r" b="b"/>
            <a:pathLst>
              <a:path w="8820997" h="4961811">
                <a:moveTo>
                  <a:pt x="0" y="0"/>
                </a:moveTo>
                <a:lnTo>
                  <a:pt x="8820996" y="0"/>
                </a:lnTo>
                <a:lnTo>
                  <a:pt x="8820996" y="4961811"/>
                </a:lnTo>
                <a:lnTo>
                  <a:pt x="0" y="496181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>
            <a:spLocks noChangeAspect="1"/>
          </p:cNvSpPr>
          <p:nvPr/>
        </p:nvSpPr>
        <p:spPr>
          <a:xfrm>
            <a:off x="13354554" y="3304267"/>
            <a:ext cx="4744325" cy="3368454"/>
          </a:xfrm>
          <a:custGeom>
            <a:avLst/>
            <a:gdLst/>
            <a:ahLst/>
            <a:cxnLst/>
            <a:rect l="l" t="t" r="r" b="b"/>
            <a:pathLst>
              <a:path w="8808394" h="4718710">
                <a:moveTo>
                  <a:pt x="0" y="0"/>
                </a:moveTo>
                <a:lnTo>
                  <a:pt x="8808394" y="0"/>
                </a:lnTo>
                <a:lnTo>
                  <a:pt x="8808394" y="4718710"/>
                </a:lnTo>
                <a:lnTo>
                  <a:pt x="0" y="471871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1"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>
            <a:spLocks noChangeAspect="1"/>
          </p:cNvSpPr>
          <p:nvPr/>
        </p:nvSpPr>
        <p:spPr>
          <a:xfrm>
            <a:off x="7042650" y="3312339"/>
            <a:ext cx="6182835" cy="3360382"/>
          </a:xfrm>
          <a:custGeom>
            <a:avLst/>
            <a:gdLst/>
            <a:ahLst/>
            <a:cxnLst/>
            <a:rect l="l" t="t" r="r" b="b"/>
            <a:pathLst>
              <a:path w="8954887" h="4866998">
                <a:moveTo>
                  <a:pt x="0" y="0"/>
                </a:moveTo>
                <a:lnTo>
                  <a:pt x="8954887" y="0"/>
                </a:lnTo>
                <a:lnTo>
                  <a:pt x="8954887" y="4866997"/>
                </a:lnTo>
                <a:lnTo>
                  <a:pt x="0" y="486699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-76200" y="-25730"/>
            <a:ext cx="8820997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Aanleggen en onderhoud van natuur</a:t>
            </a:r>
            <a:endParaRPr lang="nl-NL" sz="48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1D8C7819-74A3-BEB2-D4A2-3C4E4EEDF024}"/>
              </a:ext>
            </a:extLst>
          </p:cNvPr>
          <p:cNvSpPr/>
          <p:nvPr/>
        </p:nvSpPr>
        <p:spPr>
          <a:xfrm>
            <a:off x="16573882" y="877747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BDC983C-0100-89DC-8635-7554BCA0DFB6}"/>
              </a:ext>
            </a:extLst>
          </p:cNvPr>
          <p:cNvSpPr txBox="1"/>
          <p:nvPr/>
        </p:nvSpPr>
        <p:spPr>
          <a:xfrm>
            <a:off x="213702" y="1099566"/>
            <a:ext cx="107540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Jagers zijn het hele jaar bezig met het verbeteren van de natuur. Dieren kunnen zich hier bijvoorbeeld in verschuilen, hun nest bouwen of voedsel vinden.</a:t>
            </a:r>
          </a:p>
          <a:p>
            <a:endParaRPr lang="nl-NL" sz="3200" dirty="0">
              <a:solidFill>
                <a:schemeClr val="bg1"/>
              </a:solidFill>
              <a:latin typeface="Berthold Block" panose="020B06040202020202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Aanleggen van bosjes en struiken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Aanleggen van planten met besjes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Zaaien van bloemen voor de dieren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C207262-218D-0B17-7BF8-67CBB2C47AE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6973" l="6787" r="89893">
                        <a14:foregroundMark x1="9082" y1="18018" x2="7471" y2="29443"/>
                        <a14:foregroundMark x1="7471" y1="29443" x2="10400" y2="36719"/>
                        <a14:foregroundMark x1="10400" y1="36719" x2="9521" y2="53467"/>
                        <a14:foregroundMark x1="9521" y1="53467" x2="8496" y2="55420"/>
                        <a14:foregroundMark x1="54395" y1="94629" x2="49023" y2="92383"/>
                        <a14:foregroundMark x1="49023" y1="92383" x2="48047" y2="90820"/>
                        <a14:foregroundMark x1="46826" y1="95703" x2="51074" y2="97998"/>
                        <a14:foregroundMark x1="51074" y1="97998" x2="56592" y2="96973"/>
                        <a14:foregroundMark x1="56592" y1="96973" x2="57568" y2="94141"/>
                        <a14:foregroundMark x1="7617" y1="19727" x2="7129" y2="17432"/>
                        <a14:foregroundMark x1="7275" y1="28369" x2="6787" y2="28369"/>
                        <a14:backgroundMark x1="8252" y1="53809" x2="6787" y2="58838"/>
                        <a14:backgroundMark x1="6787" y1="58838" x2="7373" y2="61719"/>
                        <a14:backgroundMark x1="8496" y1="54541" x2="8740" y2="5590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575"/>
          <a:stretch>
            <a:fillRect/>
          </a:stretch>
        </p:blipFill>
        <p:spPr>
          <a:xfrm>
            <a:off x="47055" y="4200962"/>
            <a:ext cx="7446241" cy="6286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BFC11173-C943-84D8-E9E3-4408B83582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" y="0"/>
            <a:ext cx="18991385" cy="10287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-2514600" y="9392101"/>
            <a:ext cx="8577051" cy="965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11500" noProof="0" dirty="0">
                <a:solidFill>
                  <a:schemeClr val="bg1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QUIZ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-1949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C69076-99DC-8AC1-EC3E-26B1580EE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40D8A3-58C8-5CB0-3BCA-4F122FB1A417}"/>
              </a:ext>
            </a:extLst>
          </p:cNvPr>
          <p:cNvSpPr/>
          <p:nvPr/>
        </p:nvSpPr>
        <p:spPr>
          <a:xfrm>
            <a:off x="8883367" y="1715491"/>
            <a:ext cx="8577051" cy="8137906"/>
          </a:xfrm>
          <a:custGeom>
            <a:avLst/>
            <a:gdLst/>
            <a:ahLst/>
            <a:cxnLst/>
            <a:rect l="l" t="t" r="r" b="b"/>
            <a:pathLst>
              <a:path w="8577051" h="8137906">
                <a:moveTo>
                  <a:pt x="0" y="0"/>
                </a:moveTo>
                <a:lnTo>
                  <a:pt x="8577051" y="0"/>
                </a:lnTo>
                <a:lnTo>
                  <a:pt x="857705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D6D8A70-FB51-040C-BD97-AD4BAD31CBE0}"/>
              </a:ext>
            </a:extLst>
          </p:cNvPr>
          <p:cNvSpPr/>
          <p:nvPr/>
        </p:nvSpPr>
        <p:spPr>
          <a:xfrm>
            <a:off x="565196" y="1715491"/>
            <a:ext cx="8318171" cy="8137906"/>
          </a:xfrm>
          <a:custGeom>
            <a:avLst/>
            <a:gdLst/>
            <a:ahLst/>
            <a:cxnLst/>
            <a:rect l="l" t="t" r="r" b="b"/>
            <a:pathLst>
              <a:path w="8318171" h="8137906">
                <a:moveTo>
                  <a:pt x="0" y="0"/>
                </a:moveTo>
                <a:lnTo>
                  <a:pt x="8318171" y="0"/>
                </a:lnTo>
                <a:lnTo>
                  <a:pt x="831817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35ACA17-8ED8-2DB8-B4CC-E910F146C6ED}"/>
              </a:ext>
            </a:extLst>
          </p:cNvPr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ED8AC34-5F93-9ADF-B461-467BF715A9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72D393E-B1B8-9B3D-AC40-3EA13E25FE40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47B78212-0933-F3A5-7547-D244790F1BD6}"/>
              </a:ext>
            </a:extLst>
          </p:cNvPr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AB7C026-FF09-F0E9-5366-B53C75C01F4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AAB8C88-8F9A-6231-DDC8-BB86B28B9316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5A9C20A-13A9-814D-9B97-57DE019B84DC}"/>
              </a:ext>
            </a:extLst>
          </p:cNvPr>
          <p:cNvSpPr txBox="1"/>
          <p:nvPr/>
        </p:nvSpPr>
        <p:spPr>
          <a:xfrm>
            <a:off x="4706696" y="547742"/>
            <a:ext cx="8577051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4399" noProof="0" dirty="0">
                <a:solidFill>
                  <a:srgbClr val="80BA27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Welke duif is de houtduif?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44DB1CE-F18C-F9C3-6180-E04126459F3D}"/>
              </a:ext>
            </a:extLst>
          </p:cNvPr>
          <p:cNvSpPr/>
          <p:nvPr/>
        </p:nvSpPr>
        <p:spPr>
          <a:xfrm>
            <a:off x="0" y="-1949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255826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>
            <a:extLst>
              <a:ext uri="{FF2B5EF4-FFF2-40B4-BE49-F238E27FC236}">
                <a16:creationId xmlns:a16="http://schemas.microsoft.com/office/drawing/2014/main" id="{51690EB0-478F-F7F4-4988-CD1985CC258D}"/>
              </a:ext>
            </a:extLst>
          </p:cNvPr>
          <p:cNvSpPr/>
          <p:nvPr/>
        </p:nvSpPr>
        <p:spPr>
          <a:xfrm>
            <a:off x="4480359" y="664695"/>
            <a:ext cx="9327283" cy="8957610"/>
          </a:xfrm>
          <a:custGeom>
            <a:avLst/>
            <a:gdLst/>
            <a:ahLst/>
            <a:cxnLst/>
            <a:rect l="l" t="t" r="r" b="b"/>
            <a:pathLst>
              <a:path w="9327283" h="8957610">
                <a:moveTo>
                  <a:pt x="0" y="0"/>
                </a:moveTo>
                <a:lnTo>
                  <a:pt x="9327282" y="0"/>
                </a:lnTo>
                <a:lnTo>
                  <a:pt x="9327282" y="8957610"/>
                </a:lnTo>
                <a:lnTo>
                  <a:pt x="0" y="895761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D0B120E2-910E-C1B2-ED25-FA5A3479A002}"/>
              </a:ext>
            </a:extLst>
          </p:cNvPr>
          <p:cNvSpPr/>
          <p:nvPr/>
        </p:nvSpPr>
        <p:spPr>
          <a:xfrm>
            <a:off x="14384668" y="7473859"/>
            <a:ext cx="3723757" cy="1137438"/>
          </a:xfrm>
          <a:custGeom>
            <a:avLst/>
            <a:gdLst/>
            <a:ahLst/>
            <a:cxnLst/>
            <a:rect l="l" t="t" r="r" b="b"/>
            <a:pathLst>
              <a:path w="3723757" h="1137438">
                <a:moveTo>
                  <a:pt x="0" y="0"/>
                </a:moveTo>
                <a:lnTo>
                  <a:pt x="3723757" y="0"/>
                </a:lnTo>
                <a:lnTo>
                  <a:pt x="3723757" y="1137439"/>
                </a:lnTo>
                <a:lnTo>
                  <a:pt x="0" y="11374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232CF329-7607-FCAF-38F7-4E71AEA1EE20}"/>
              </a:ext>
            </a:extLst>
          </p:cNvPr>
          <p:cNvSpPr/>
          <p:nvPr/>
        </p:nvSpPr>
        <p:spPr>
          <a:xfrm>
            <a:off x="768449" y="4248116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C3C4EC72-B3DD-4BE8-EC8D-F140FAAB36D4}"/>
              </a:ext>
            </a:extLst>
          </p:cNvPr>
          <p:cNvSpPr/>
          <p:nvPr/>
        </p:nvSpPr>
        <p:spPr>
          <a:xfrm>
            <a:off x="14365003" y="3377572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A4A4A38F-FBD5-4D8F-C682-0CE646AFD591}"/>
              </a:ext>
            </a:extLst>
          </p:cNvPr>
          <p:cNvSpPr/>
          <p:nvPr/>
        </p:nvSpPr>
        <p:spPr>
          <a:xfrm rot="-8100000">
            <a:off x="10029966" y="5908592"/>
            <a:ext cx="4437196" cy="2040226"/>
          </a:xfrm>
          <a:custGeom>
            <a:avLst/>
            <a:gdLst/>
            <a:ahLst/>
            <a:cxnLst/>
            <a:rect l="l" t="t" r="r" b="b"/>
            <a:pathLst>
              <a:path w="4437196" h="2040226">
                <a:moveTo>
                  <a:pt x="0" y="0"/>
                </a:moveTo>
                <a:lnTo>
                  <a:pt x="4437196" y="0"/>
                </a:lnTo>
                <a:lnTo>
                  <a:pt x="4437196" y="2040226"/>
                </a:lnTo>
                <a:lnTo>
                  <a:pt x="0" y="20402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1B017BB9-E8C8-6B83-E817-354DE13BA67A}"/>
              </a:ext>
            </a:extLst>
          </p:cNvPr>
          <p:cNvSpPr/>
          <p:nvPr/>
        </p:nvSpPr>
        <p:spPr>
          <a:xfrm rot="-7333283" flipH="1">
            <a:off x="4382416" y="487398"/>
            <a:ext cx="3067802" cy="4890698"/>
          </a:xfrm>
          <a:custGeom>
            <a:avLst/>
            <a:gdLst/>
            <a:ahLst/>
            <a:cxnLst/>
            <a:rect l="l" t="t" r="r" b="b"/>
            <a:pathLst>
              <a:path w="3067802" h="4890698">
                <a:moveTo>
                  <a:pt x="3067802" y="0"/>
                </a:moveTo>
                <a:lnTo>
                  <a:pt x="0" y="0"/>
                </a:lnTo>
                <a:lnTo>
                  <a:pt x="0" y="4890698"/>
                </a:lnTo>
                <a:lnTo>
                  <a:pt x="3067802" y="4890698"/>
                </a:lnTo>
                <a:lnTo>
                  <a:pt x="306780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4131DC44-4A66-95E9-54C1-7EA691C2F30B}"/>
              </a:ext>
            </a:extLst>
          </p:cNvPr>
          <p:cNvSpPr/>
          <p:nvPr/>
        </p:nvSpPr>
        <p:spPr>
          <a:xfrm rot="-9088269">
            <a:off x="10384324" y="2561566"/>
            <a:ext cx="3948874" cy="797795"/>
          </a:xfrm>
          <a:custGeom>
            <a:avLst/>
            <a:gdLst/>
            <a:ahLst/>
            <a:cxnLst/>
            <a:rect l="l" t="t" r="r" b="b"/>
            <a:pathLst>
              <a:path w="3948874" h="797795">
                <a:moveTo>
                  <a:pt x="0" y="0"/>
                </a:moveTo>
                <a:lnTo>
                  <a:pt x="3948874" y="0"/>
                </a:lnTo>
                <a:lnTo>
                  <a:pt x="3948874" y="797795"/>
                </a:lnTo>
                <a:lnTo>
                  <a:pt x="0" y="7977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5506B08E-70A7-8091-B905-CD31DDEAE339}"/>
              </a:ext>
            </a:extLst>
          </p:cNvPr>
          <p:cNvSpPr txBox="1"/>
          <p:nvPr/>
        </p:nvSpPr>
        <p:spPr>
          <a:xfrm>
            <a:off x="14159576" y="7672716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0FB2E6DA-C3D6-23DC-5029-C8C1BAC4D4C6}"/>
              </a:ext>
            </a:extLst>
          </p:cNvPr>
          <p:cNvSpPr txBox="1"/>
          <p:nvPr/>
        </p:nvSpPr>
        <p:spPr>
          <a:xfrm>
            <a:off x="531510" y="4502739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Witte vlek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2055D6A7-BBBD-CD19-6C71-C307490756B0}"/>
              </a:ext>
            </a:extLst>
          </p:cNvPr>
          <p:cNvSpPr txBox="1"/>
          <p:nvPr/>
        </p:nvSpPr>
        <p:spPr>
          <a:xfrm>
            <a:off x="14047030" y="3736305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Geelkleurig oog</a:t>
            </a:r>
          </a:p>
        </p:txBody>
      </p: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14161F-A649-78BD-A17A-A988C5AA5CC4}"/>
              </a:ext>
            </a:extLst>
          </p:cNvPr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58051D18-67D1-A787-58F6-FD909E5AAB7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30" name="TextBox 14">
              <a:extLst>
                <a:ext uri="{FF2B5EF4-FFF2-40B4-BE49-F238E27FC236}">
                  <a16:creationId xmlns:a16="http://schemas.microsoft.com/office/drawing/2014/main" id="{EFABE01A-D7F6-3CEC-285A-0353F1C6B3CB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sp>
        <p:nvSpPr>
          <p:cNvPr id="31" name="TextBox 15">
            <a:extLst>
              <a:ext uri="{FF2B5EF4-FFF2-40B4-BE49-F238E27FC236}">
                <a16:creationId xmlns:a16="http://schemas.microsoft.com/office/drawing/2014/main" id="{C64BA1AC-51AA-1D38-52EE-0429A10299F4}"/>
              </a:ext>
            </a:extLst>
          </p:cNvPr>
          <p:cNvSpPr txBox="1"/>
          <p:nvPr/>
        </p:nvSpPr>
        <p:spPr>
          <a:xfrm>
            <a:off x="0" y="164364"/>
            <a:ext cx="457422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 panose="020B0604020202020204" charset="0"/>
                <a:ea typeface="Poppins"/>
                <a:cs typeface="Poppins"/>
                <a:sym typeface="Poppins"/>
              </a:rPr>
              <a:t>Herkenning</a:t>
            </a:r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F4AD9FDA-F1CC-74FE-0F9E-014619B0EA94}"/>
              </a:ext>
            </a:extLst>
          </p:cNvPr>
          <p:cNvSpPr/>
          <p:nvPr/>
        </p:nvSpPr>
        <p:spPr>
          <a:xfrm>
            <a:off x="16762995" y="8803632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059F6C8F-0745-FCC6-8AE5-5F1F3848C5ED}"/>
              </a:ext>
            </a:extLst>
          </p:cNvPr>
          <p:cNvSpPr txBox="1"/>
          <p:nvPr/>
        </p:nvSpPr>
        <p:spPr>
          <a:xfrm>
            <a:off x="14339151" y="7768883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Witte vleugelstreep</a:t>
            </a:r>
          </a:p>
        </p:txBody>
      </p:sp>
      <p:sp>
        <p:nvSpPr>
          <p:cNvPr id="34" name="Freeform 4">
            <a:extLst>
              <a:ext uri="{FF2B5EF4-FFF2-40B4-BE49-F238E27FC236}">
                <a16:creationId xmlns:a16="http://schemas.microsoft.com/office/drawing/2014/main" id="{A50D809C-FA6A-52D6-7CD4-264226ADF6A6}"/>
              </a:ext>
            </a:extLst>
          </p:cNvPr>
          <p:cNvSpPr/>
          <p:nvPr/>
        </p:nvSpPr>
        <p:spPr>
          <a:xfrm>
            <a:off x="786879" y="6604033"/>
            <a:ext cx="3498665" cy="1676661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378092DD-7E9D-5DE1-D76D-DB856C8CA2EF}"/>
              </a:ext>
            </a:extLst>
          </p:cNvPr>
          <p:cNvSpPr txBox="1"/>
          <p:nvPr/>
        </p:nvSpPr>
        <p:spPr>
          <a:xfrm>
            <a:off x="531509" y="6846681"/>
            <a:ext cx="3948849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300.000-600.000 broedparen per jaar</a:t>
            </a:r>
          </a:p>
        </p:txBody>
      </p:sp>
      <p:sp>
        <p:nvSpPr>
          <p:cNvPr id="36" name="Freeform 8">
            <a:extLst>
              <a:ext uri="{FF2B5EF4-FFF2-40B4-BE49-F238E27FC236}">
                <a16:creationId xmlns:a16="http://schemas.microsoft.com/office/drawing/2014/main" id="{AA18279C-8448-E42A-7ED9-06163F11B146}"/>
              </a:ext>
            </a:extLst>
          </p:cNvPr>
          <p:cNvSpPr/>
          <p:nvPr/>
        </p:nvSpPr>
        <p:spPr>
          <a:xfrm rot="20898361">
            <a:off x="4159290" y="7051904"/>
            <a:ext cx="2667846" cy="577758"/>
          </a:xfrm>
          <a:custGeom>
            <a:avLst/>
            <a:gdLst/>
            <a:ahLst/>
            <a:cxnLst/>
            <a:rect l="l" t="t" r="r" b="b"/>
            <a:pathLst>
              <a:path w="3948874" h="797795">
                <a:moveTo>
                  <a:pt x="0" y="0"/>
                </a:moveTo>
                <a:lnTo>
                  <a:pt x="3948874" y="0"/>
                </a:lnTo>
                <a:lnTo>
                  <a:pt x="3948874" y="797795"/>
                </a:lnTo>
                <a:lnTo>
                  <a:pt x="0" y="7977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715491"/>
            <a:ext cx="8577051" cy="8137906"/>
          </a:xfrm>
          <a:custGeom>
            <a:avLst/>
            <a:gdLst/>
            <a:ahLst/>
            <a:cxnLst/>
            <a:rect l="l" t="t" r="r" b="b"/>
            <a:pathLst>
              <a:path w="8577051" h="8137906">
                <a:moveTo>
                  <a:pt x="0" y="0"/>
                </a:moveTo>
                <a:lnTo>
                  <a:pt x="8577051" y="0"/>
                </a:lnTo>
                <a:lnTo>
                  <a:pt x="857705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568654" y="1715491"/>
            <a:ext cx="8575346" cy="8137906"/>
          </a:xfrm>
          <a:custGeom>
            <a:avLst/>
            <a:gdLst/>
            <a:ahLst/>
            <a:cxnLst/>
            <a:rect l="l" t="t" r="r" b="b"/>
            <a:pathLst>
              <a:path w="8575346" h="8137906">
                <a:moveTo>
                  <a:pt x="0" y="0"/>
                </a:moveTo>
                <a:lnTo>
                  <a:pt x="8575346" y="0"/>
                </a:lnTo>
                <a:lnTo>
                  <a:pt x="8575346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799061" y="455929"/>
            <a:ext cx="10689878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4399" noProof="0" dirty="0">
                <a:solidFill>
                  <a:srgbClr val="80BA27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Welke van deze twee dieren is de haas?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0085F003-4C9B-6A79-31BE-6F1D20D091BA}"/>
              </a:ext>
            </a:extLst>
          </p:cNvPr>
          <p:cNvSpPr/>
          <p:nvPr/>
        </p:nvSpPr>
        <p:spPr>
          <a:xfrm>
            <a:off x="4529470" y="297714"/>
            <a:ext cx="9702939" cy="9691571"/>
          </a:xfrm>
          <a:custGeom>
            <a:avLst/>
            <a:gdLst/>
            <a:ahLst/>
            <a:cxnLst/>
            <a:rect l="l" t="t" r="r" b="b"/>
            <a:pathLst>
              <a:path w="9702939" h="9691571">
                <a:moveTo>
                  <a:pt x="0" y="0"/>
                </a:moveTo>
                <a:lnTo>
                  <a:pt x="9702939" y="0"/>
                </a:lnTo>
                <a:lnTo>
                  <a:pt x="9702939" y="9691572"/>
                </a:lnTo>
                <a:lnTo>
                  <a:pt x="0" y="96915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FF89E0FA-8083-1909-FA4D-65BA64C5421D}"/>
              </a:ext>
            </a:extLst>
          </p:cNvPr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1ADC0C44-59C1-A5B5-0BEF-4558851F45D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12EB0F71-5362-5D2B-E75C-36378811D95F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21" name="Freeform 6">
            <a:extLst>
              <a:ext uri="{FF2B5EF4-FFF2-40B4-BE49-F238E27FC236}">
                <a16:creationId xmlns:a16="http://schemas.microsoft.com/office/drawing/2014/main" id="{A5886266-4551-553A-C460-62FDE52D0A12}"/>
              </a:ext>
            </a:extLst>
          </p:cNvPr>
          <p:cNvSpPr/>
          <p:nvPr/>
        </p:nvSpPr>
        <p:spPr>
          <a:xfrm>
            <a:off x="164006" y="1905467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5A73F1C1-D768-EC36-1CBE-9C683CC5F7B5}"/>
              </a:ext>
            </a:extLst>
          </p:cNvPr>
          <p:cNvSpPr/>
          <p:nvPr/>
        </p:nvSpPr>
        <p:spPr>
          <a:xfrm>
            <a:off x="14532159" y="3814658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B42D8B83-FCFF-9055-9D7C-6CD7250D80C5}"/>
              </a:ext>
            </a:extLst>
          </p:cNvPr>
          <p:cNvSpPr/>
          <p:nvPr/>
        </p:nvSpPr>
        <p:spPr>
          <a:xfrm>
            <a:off x="400945" y="7418092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507CD874-ECE6-3148-E4EB-2F9A46865968}"/>
              </a:ext>
            </a:extLst>
          </p:cNvPr>
          <p:cNvSpPr/>
          <p:nvPr/>
        </p:nvSpPr>
        <p:spPr>
          <a:xfrm>
            <a:off x="930246" y="1905467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82E58726-EB51-834A-F93C-DFAB8C4AB8E1}"/>
              </a:ext>
            </a:extLst>
          </p:cNvPr>
          <p:cNvSpPr/>
          <p:nvPr/>
        </p:nvSpPr>
        <p:spPr>
          <a:xfrm rot="-694426">
            <a:off x="3924031" y="7232090"/>
            <a:ext cx="3025205" cy="550037"/>
          </a:xfrm>
          <a:custGeom>
            <a:avLst/>
            <a:gdLst/>
            <a:ahLst/>
            <a:cxnLst/>
            <a:rect l="l" t="t" r="r" b="b"/>
            <a:pathLst>
              <a:path w="3025205" h="550037">
                <a:moveTo>
                  <a:pt x="0" y="0"/>
                </a:moveTo>
                <a:lnTo>
                  <a:pt x="3025205" y="0"/>
                </a:lnTo>
                <a:lnTo>
                  <a:pt x="3025205" y="550038"/>
                </a:lnTo>
                <a:lnTo>
                  <a:pt x="0" y="5500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4B80B525-A450-7369-AE34-3C884495298F}"/>
              </a:ext>
            </a:extLst>
          </p:cNvPr>
          <p:cNvSpPr/>
          <p:nvPr/>
        </p:nvSpPr>
        <p:spPr>
          <a:xfrm rot="-984425" flipH="1">
            <a:off x="9799382" y="1526784"/>
            <a:ext cx="4314336" cy="3584821"/>
          </a:xfrm>
          <a:custGeom>
            <a:avLst/>
            <a:gdLst/>
            <a:ahLst/>
            <a:cxnLst/>
            <a:rect l="l" t="t" r="r" b="b"/>
            <a:pathLst>
              <a:path w="4314336" h="3584821">
                <a:moveTo>
                  <a:pt x="4314336" y="0"/>
                </a:moveTo>
                <a:lnTo>
                  <a:pt x="0" y="0"/>
                </a:lnTo>
                <a:lnTo>
                  <a:pt x="0" y="3584821"/>
                </a:lnTo>
                <a:lnTo>
                  <a:pt x="4314336" y="3584821"/>
                </a:lnTo>
                <a:lnTo>
                  <a:pt x="431433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7" name="Freeform 12">
            <a:extLst>
              <a:ext uri="{FF2B5EF4-FFF2-40B4-BE49-F238E27FC236}">
                <a16:creationId xmlns:a16="http://schemas.microsoft.com/office/drawing/2014/main" id="{ACE13CEF-B388-A8FC-9F20-58010B99236F}"/>
              </a:ext>
            </a:extLst>
          </p:cNvPr>
          <p:cNvSpPr/>
          <p:nvPr/>
        </p:nvSpPr>
        <p:spPr>
          <a:xfrm rot="2114146">
            <a:off x="3848540" y="1968169"/>
            <a:ext cx="3527865" cy="943279"/>
          </a:xfrm>
          <a:custGeom>
            <a:avLst/>
            <a:gdLst/>
            <a:ahLst/>
            <a:cxnLst/>
            <a:rect l="l" t="t" r="r" b="b"/>
            <a:pathLst>
              <a:path w="3527865" h="943279">
                <a:moveTo>
                  <a:pt x="0" y="0"/>
                </a:moveTo>
                <a:lnTo>
                  <a:pt x="3527865" y="0"/>
                </a:lnTo>
                <a:lnTo>
                  <a:pt x="3527865" y="943279"/>
                </a:lnTo>
                <a:lnTo>
                  <a:pt x="0" y="9432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024C6122-9C08-B9E1-987E-9AB8B9970EAD}"/>
              </a:ext>
            </a:extLst>
          </p:cNvPr>
          <p:cNvSpPr txBox="1"/>
          <p:nvPr/>
        </p:nvSpPr>
        <p:spPr>
          <a:xfrm>
            <a:off x="164006" y="2140354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Amberkleurige ogen</a:t>
            </a: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89CDC4A9-0D0A-C7A4-C239-7BC466A5C668}"/>
              </a:ext>
            </a:extLst>
          </p:cNvPr>
          <p:cNvSpPr txBox="1"/>
          <p:nvPr/>
        </p:nvSpPr>
        <p:spPr>
          <a:xfrm>
            <a:off x="164006" y="7672716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Groot</a:t>
            </a:r>
            <a:r>
              <a:rPr lang="nl-NL" sz="3099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lichaam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43FA177D-38DF-520A-A1A9-0C2BA37D1E4F}"/>
              </a:ext>
            </a:extLst>
          </p:cNvPr>
          <p:cNvSpPr txBox="1"/>
          <p:nvPr/>
        </p:nvSpPr>
        <p:spPr>
          <a:xfrm>
            <a:off x="14307068" y="4097348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Lange</a:t>
            </a:r>
            <a:r>
              <a:rPr lang="nl-NL" sz="3099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oren</a:t>
            </a:r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BFC1C2BE-7519-A869-3738-C497CE711348}"/>
              </a:ext>
            </a:extLst>
          </p:cNvPr>
          <p:cNvSpPr txBox="1"/>
          <p:nvPr/>
        </p:nvSpPr>
        <p:spPr>
          <a:xfrm>
            <a:off x="0" y="164364"/>
            <a:ext cx="457422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 panose="020B0604020202020204" charset="0"/>
                <a:ea typeface="Poppins"/>
                <a:cs typeface="Poppins"/>
                <a:sym typeface="Poppins"/>
              </a:rPr>
              <a:t>Herkenning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3246CF8A-E6A8-6E05-45AD-0CAC62FCE4A1}"/>
              </a:ext>
            </a:extLst>
          </p:cNvPr>
          <p:cNvSpPr/>
          <p:nvPr/>
        </p:nvSpPr>
        <p:spPr>
          <a:xfrm>
            <a:off x="14532159" y="7222000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3" name="TextBox 15">
            <a:extLst>
              <a:ext uri="{FF2B5EF4-FFF2-40B4-BE49-F238E27FC236}">
                <a16:creationId xmlns:a16="http://schemas.microsoft.com/office/drawing/2014/main" id="{C41184C0-9E70-D1A4-8254-8A8200B58674}"/>
              </a:ext>
            </a:extLst>
          </p:cNvPr>
          <p:cNvSpPr txBox="1"/>
          <p:nvPr/>
        </p:nvSpPr>
        <p:spPr>
          <a:xfrm>
            <a:off x="14513350" y="7474779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300.000-500.000</a:t>
            </a:r>
          </a:p>
        </p:txBody>
      </p:sp>
      <p:sp>
        <p:nvSpPr>
          <p:cNvPr id="34" name="Freeform 12">
            <a:extLst>
              <a:ext uri="{FF2B5EF4-FFF2-40B4-BE49-F238E27FC236}">
                <a16:creationId xmlns:a16="http://schemas.microsoft.com/office/drawing/2014/main" id="{78FFDD6C-1092-CADF-E174-B70058BEE4D4}"/>
              </a:ext>
            </a:extLst>
          </p:cNvPr>
          <p:cNvSpPr/>
          <p:nvPr/>
        </p:nvSpPr>
        <p:spPr>
          <a:xfrm rot="10800000">
            <a:off x="13743290" y="8396611"/>
            <a:ext cx="2125417" cy="716419"/>
          </a:xfrm>
          <a:custGeom>
            <a:avLst/>
            <a:gdLst/>
            <a:ahLst/>
            <a:cxnLst/>
            <a:rect l="l" t="t" r="r" b="b"/>
            <a:pathLst>
              <a:path w="3527865" h="943279">
                <a:moveTo>
                  <a:pt x="0" y="0"/>
                </a:moveTo>
                <a:lnTo>
                  <a:pt x="3527865" y="0"/>
                </a:lnTo>
                <a:lnTo>
                  <a:pt x="3527865" y="943279"/>
                </a:lnTo>
                <a:lnTo>
                  <a:pt x="0" y="9432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715491"/>
            <a:ext cx="8577051" cy="8137906"/>
          </a:xfrm>
          <a:custGeom>
            <a:avLst/>
            <a:gdLst/>
            <a:ahLst/>
            <a:cxnLst/>
            <a:rect l="l" t="t" r="r" b="b"/>
            <a:pathLst>
              <a:path w="8577051" h="8137906">
                <a:moveTo>
                  <a:pt x="0" y="0"/>
                </a:moveTo>
                <a:lnTo>
                  <a:pt x="8577051" y="0"/>
                </a:lnTo>
                <a:lnTo>
                  <a:pt x="857705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554822" y="1715491"/>
            <a:ext cx="8589178" cy="8137906"/>
          </a:xfrm>
          <a:custGeom>
            <a:avLst/>
            <a:gdLst/>
            <a:ahLst/>
            <a:cxnLst/>
            <a:rect l="l" t="t" r="r" b="b"/>
            <a:pathLst>
              <a:path w="8589178" h="8137906">
                <a:moveTo>
                  <a:pt x="0" y="0"/>
                </a:moveTo>
                <a:lnTo>
                  <a:pt x="8589178" y="0"/>
                </a:lnTo>
                <a:lnTo>
                  <a:pt x="8589178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200948" y="455929"/>
            <a:ext cx="7886105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4399" noProof="0" dirty="0">
                <a:solidFill>
                  <a:srgbClr val="80BA27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Welke eend is de wilde eend?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F77D8827-7AAB-CAB5-4AB6-429E3CC654AA}"/>
              </a:ext>
            </a:extLst>
          </p:cNvPr>
          <p:cNvSpPr/>
          <p:nvPr/>
        </p:nvSpPr>
        <p:spPr>
          <a:xfrm>
            <a:off x="4505922" y="1120394"/>
            <a:ext cx="9276156" cy="8137906"/>
          </a:xfrm>
          <a:custGeom>
            <a:avLst/>
            <a:gdLst/>
            <a:ahLst/>
            <a:cxnLst/>
            <a:rect l="l" t="t" r="r" b="b"/>
            <a:pathLst>
              <a:path w="9276156" h="8137906">
                <a:moveTo>
                  <a:pt x="0" y="0"/>
                </a:moveTo>
                <a:lnTo>
                  <a:pt x="9276156" y="0"/>
                </a:lnTo>
                <a:lnTo>
                  <a:pt x="9276156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2431FD85-1B2F-08E9-5F03-EDC1FFD89F07}"/>
              </a:ext>
            </a:extLst>
          </p:cNvPr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1A828CFD-E555-4B9D-E95E-293C3567C52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AB344A12-F973-356B-F93B-055059856432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sp>
        <p:nvSpPr>
          <p:cNvPr id="20" name="Freeform 6">
            <a:extLst>
              <a:ext uri="{FF2B5EF4-FFF2-40B4-BE49-F238E27FC236}">
                <a16:creationId xmlns:a16="http://schemas.microsoft.com/office/drawing/2014/main" id="{3788F281-D248-6715-F498-19BA6E9FF9E2}"/>
              </a:ext>
            </a:extLst>
          </p:cNvPr>
          <p:cNvSpPr/>
          <p:nvPr/>
        </p:nvSpPr>
        <p:spPr>
          <a:xfrm>
            <a:off x="14315457" y="7952433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4"/>
                </a:lnTo>
                <a:lnTo>
                  <a:pt x="0" y="1068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D9C801E4-3EC2-8E78-0759-EAB861B95B7C}"/>
              </a:ext>
            </a:extLst>
          </p:cNvPr>
          <p:cNvSpPr/>
          <p:nvPr/>
        </p:nvSpPr>
        <p:spPr>
          <a:xfrm>
            <a:off x="14315457" y="1604893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2E90801-DEFD-BEBC-FBD5-1B65518CB0DE}"/>
              </a:ext>
            </a:extLst>
          </p:cNvPr>
          <p:cNvSpPr/>
          <p:nvPr/>
        </p:nvSpPr>
        <p:spPr>
          <a:xfrm>
            <a:off x="534964" y="4609158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4"/>
                </a:lnTo>
                <a:lnTo>
                  <a:pt x="0" y="1068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C707587B-CF06-BE70-8AA5-CEFA8C8567AC}"/>
              </a:ext>
            </a:extLst>
          </p:cNvPr>
          <p:cNvSpPr/>
          <p:nvPr/>
        </p:nvSpPr>
        <p:spPr>
          <a:xfrm rot="-2994404" flipH="1">
            <a:off x="10609794" y="2794009"/>
            <a:ext cx="3900935" cy="1043031"/>
          </a:xfrm>
          <a:custGeom>
            <a:avLst/>
            <a:gdLst/>
            <a:ahLst/>
            <a:cxnLst/>
            <a:rect l="l" t="t" r="r" b="b"/>
            <a:pathLst>
              <a:path w="3900935" h="1043031">
                <a:moveTo>
                  <a:pt x="3900935" y="0"/>
                </a:moveTo>
                <a:lnTo>
                  <a:pt x="0" y="0"/>
                </a:lnTo>
                <a:lnTo>
                  <a:pt x="0" y="1043031"/>
                </a:lnTo>
                <a:lnTo>
                  <a:pt x="3900935" y="1043031"/>
                </a:lnTo>
                <a:lnTo>
                  <a:pt x="390093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6ABEAB56-6072-9CBE-9CA1-339E9F77747C}"/>
              </a:ext>
            </a:extLst>
          </p:cNvPr>
          <p:cNvSpPr/>
          <p:nvPr/>
        </p:nvSpPr>
        <p:spPr>
          <a:xfrm rot="3137948">
            <a:off x="4104143" y="4850693"/>
            <a:ext cx="1961942" cy="1141493"/>
          </a:xfrm>
          <a:custGeom>
            <a:avLst/>
            <a:gdLst/>
            <a:ahLst/>
            <a:cxnLst/>
            <a:rect l="l" t="t" r="r" b="b"/>
            <a:pathLst>
              <a:path w="1961942" h="1141493">
                <a:moveTo>
                  <a:pt x="0" y="0"/>
                </a:moveTo>
                <a:lnTo>
                  <a:pt x="1961941" y="0"/>
                </a:lnTo>
                <a:lnTo>
                  <a:pt x="1961941" y="1141494"/>
                </a:lnTo>
                <a:lnTo>
                  <a:pt x="0" y="11414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B8AF9479-0A08-F712-27B9-3702633640ED}"/>
              </a:ext>
            </a:extLst>
          </p:cNvPr>
          <p:cNvSpPr/>
          <p:nvPr/>
        </p:nvSpPr>
        <p:spPr>
          <a:xfrm rot="1640060" flipH="1">
            <a:off x="12170633" y="7168012"/>
            <a:ext cx="2277549" cy="460136"/>
          </a:xfrm>
          <a:custGeom>
            <a:avLst/>
            <a:gdLst/>
            <a:ahLst/>
            <a:cxnLst/>
            <a:rect l="l" t="t" r="r" b="b"/>
            <a:pathLst>
              <a:path w="2277549" h="460136">
                <a:moveTo>
                  <a:pt x="2277549" y="0"/>
                </a:moveTo>
                <a:lnTo>
                  <a:pt x="0" y="0"/>
                </a:lnTo>
                <a:lnTo>
                  <a:pt x="0" y="460136"/>
                </a:lnTo>
                <a:lnTo>
                  <a:pt x="2277549" y="460136"/>
                </a:lnTo>
                <a:lnTo>
                  <a:pt x="227754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30A0F0B9-8B51-C6DA-19B0-BDA5D8474CA2}"/>
              </a:ext>
            </a:extLst>
          </p:cNvPr>
          <p:cNvSpPr txBox="1"/>
          <p:nvPr/>
        </p:nvSpPr>
        <p:spPr>
          <a:xfrm>
            <a:off x="14929380" y="1859516"/>
            <a:ext cx="2270820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b="1" noProof="0" dirty="0">
                <a:solidFill>
                  <a:srgbClr val="FFFFFF"/>
                </a:solidFill>
                <a:latin typeface="Berthold Block" panose="020B0604020202020204" charset="0"/>
                <a:ea typeface="Open Sans Bold"/>
                <a:cs typeface="Open Sans Bold"/>
                <a:sym typeface="Open Sans Bold"/>
              </a:rPr>
              <a:t>Groene kop</a:t>
            </a: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5D3C9D83-661D-545B-5FEB-24B21C1C18A4}"/>
              </a:ext>
            </a:extLst>
          </p:cNvPr>
          <p:cNvSpPr txBox="1"/>
          <p:nvPr/>
        </p:nvSpPr>
        <p:spPr>
          <a:xfrm>
            <a:off x="736707" y="4909629"/>
            <a:ext cx="309517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b="1" noProof="0" dirty="0">
                <a:solidFill>
                  <a:srgbClr val="FFFFFF"/>
                </a:solidFill>
                <a:latin typeface="Berthold Block" panose="020B0604020202020204" charset="0"/>
                <a:ea typeface="Open Sans Bold"/>
                <a:cs typeface="Open Sans Bold"/>
                <a:sym typeface="Open Sans Bold"/>
              </a:rPr>
              <a:t>Gekrulde staart</a:t>
            </a: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27BDE20E-27A3-EF17-0C3C-C19DF9082AFC}"/>
              </a:ext>
            </a:extLst>
          </p:cNvPr>
          <p:cNvSpPr txBox="1"/>
          <p:nvPr/>
        </p:nvSpPr>
        <p:spPr>
          <a:xfrm>
            <a:off x="14944039" y="8207057"/>
            <a:ext cx="2241500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b="1" noProof="0" dirty="0">
                <a:solidFill>
                  <a:srgbClr val="FFFFFF"/>
                </a:solidFill>
                <a:latin typeface="Berthold Block" panose="020B0604020202020204" charset="0"/>
                <a:ea typeface="Open Sans Bold"/>
                <a:cs typeface="Open Sans Bold"/>
                <a:sym typeface="Open Sans Bold"/>
              </a:rPr>
              <a:t>Gele snavel</a:t>
            </a: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893806B8-CC71-2C65-2CBF-A6EA35E1F110}"/>
              </a:ext>
            </a:extLst>
          </p:cNvPr>
          <p:cNvSpPr txBox="1"/>
          <p:nvPr/>
        </p:nvSpPr>
        <p:spPr>
          <a:xfrm>
            <a:off x="0" y="164364"/>
            <a:ext cx="457422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 panose="020B0604020202020204" charset="0"/>
                <a:ea typeface="Poppins"/>
                <a:cs typeface="Poppins"/>
                <a:sym typeface="Poppins"/>
              </a:rPr>
              <a:t>Herkenning</a:t>
            </a:r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4ABE146C-140D-8321-E1CA-6F663E7A8B68}"/>
              </a:ext>
            </a:extLst>
          </p:cNvPr>
          <p:cNvSpPr/>
          <p:nvPr/>
        </p:nvSpPr>
        <p:spPr>
          <a:xfrm>
            <a:off x="432316" y="1487548"/>
            <a:ext cx="3498665" cy="1416472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4"/>
                </a:lnTo>
                <a:lnTo>
                  <a:pt x="0" y="1068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5A23967B-C1C3-818C-223C-55C793F84514}"/>
              </a:ext>
            </a:extLst>
          </p:cNvPr>
          <p:cNvSpPr txBox="1"/>
          <p:nvPr/>
        </p:nvSpPr>
        <p:spPr>
          <a:xfrm>
            <a:off x="634058" y="1688371"/>
            <a:ext cx="3095179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b="1" noProof="0" dirty="0">
                <a:solidFill>
                  <a:srgbClr val="FFFFFF"/>
                </a:solidFill>
                <a:latin typeface="Berthold Block" panose="020B0604020202020204" charset="0"/>
                <a:ea typeface="Open Sans Bold"/>
                <a:cs typeface="Open Sans Bold"/>
                <a:sym typeface="Open Sans Bold"/>
              </a:rPr>
              <a:t>200.000-300.000 broedparen</a:t>
            </a:r>
          </a:p>
        </p:txBody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A85D5B7C-BDAF-C170-2715-494A26689BC1}"/>
              </a:ext>
            </a:extLst>
          </p:cNvPr>
          <p:cNvSpPr/>
          <p:nvPr/>
        </p:nvSpPr>
        <p:spPr>
          <a:xfrm rot="2420665">
            <a:off x="3804712" y="2794009"/>
            <a:ext cx="3900935" cy="1043031"/>
          </a:xfrm>
          <a:custGeom>
            <a:avLst/>
            <a:gdLst/>
            <a:ahLst/>
            <a:cxnLst/>
            <a:rect l="l" t="t" r="r" b="b"/>
            <a:pathLst>
              <a:path w="3900935" h="1043031">
                <a:moveTo>
                  <a:pt x="3900935" y="0"/>
                </a:moveTo>
                <a:lnTo>
                  <a:pt x="0" y="0"/>
                </a:lnTo>
                <a:lnTo>
                  <a:pt x="0" y="1043031"/>
                </a:lnTo>
                <a:lnTo>
                  <a:pt x="3900935" y="1043031"/>
                </a:lnTo>
                <a:lnTo>
                  <a:pt x="390093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9297" y="1597022"/>
            <a:ext cx="7984703" cy="8137906"/>
          </a:xfrm>
          <a:custGeom>
            <a:avLst/>
            <a:gdLst/>
            <a:ahLst/>
            <a:cxnLst/>
            <a:rect l="l" t="t" r="r" b="b"/>
            <a:pathLst>
              <a:path w="7984703" h="8137906">
                <a:moveTo>
                  <a:pt x="0" y="0"/>
                </a:moveTo>
                <a:lnTo>
                  <a:pt x="7984703" y="0"/>
                </a:lnTo>
                <a:lnTo>
                  <a:pt x="7984703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8941129" y="1597022"/>
            <a:ext cx="8318171" cy="8137906"/>
          </a:xfrm>
          <a:custGeom>
            <a:avLst/>
            <a:gdLst/>
            <a:ahLst/>
            <a:cxnLst/>
            <a:rect l="l" t="t" r="r" b="b"/>
            <a:pathLst>
              <a:path w="8318171" h="8137906">
                <a:moveTo>
                  <a:pt x="0" y="0"/>
                </a:moveTo>
                <a:lnTo>
                  <a:pt x="8318171" y="0"/>
                </a:lnTo>
                <a:lnTo>
                  <a:pt x="831817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618634" y="455929"/>
            <a:ext cx="7050732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4399" noProof="0" dirty="0">
                <a:solidFill>
                  <a:srgbClr val="80BA27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Welk hert is het damhert?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45AE85-65A5-3DDF-8D9D-331A16397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550FF94-8C0B-5A8D-6909-136ED7726BB0}"/>
              </a:ext>
            </a:extLst>
          </p:cNvPr>
          <p:cNvSpPr/>
          <p:nvPr/>
        </p:nvSpPr>
        <p:spPr>
          <a:xfrm>
            <a:off x="0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75F02B0-CB31-2F25-13C6-5AED81C8B62B}"/>
              </a:ext>
            </a:extLst>
          </p:cNvPr>
          <p:cNvSpPr txBox="1"/>
          <p:nvPr/>
        </p:nvSpPr>
        <p:spPr>
          <a:xfrm>
            <a:off x="1371600" y="145060"/>
            <a:ext cx="13792200" cy="1215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nl-NL" sz="72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Wat gebeurt er als er geen jacht is?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89FA18E-4B0A-40B4-DBD4-7BA6220BB8D4}"/>
              </a:ext>
            </a:extLst>
          </p:cNvPr>
          <p:cNvSpPr txBox="1"/>
          <p:nvPr/>
        </p:nvSpPr>
        <p:spPr>
          <a:xfrm>
            <a:off x="480904" y="1885533"/>
            <a:ext cx="102632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4400" noProof="0" dirty="0">
                <a:solidFill>
                  <a:schemeClr val="bg1"/>
                </a:solidFill>
                <a:latin typeface="Berthold Block" panose="020B0604020202020204" charset="0"/>
              </a:rPr>
              <a:t>Bomen groeien minder goed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4400" noProof="0" dirty="0">
                <a:solidFill>
                  <a:schemeClr val="bg1"/>
                </a:solidFill>
                <a:latin typeface="Berthold Block" panose="020B0604020202020204" charset="0"/>
              </a:rPr>
              <a:t>Meer dieren worden aangereden door verkeer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schemeClr val="bg1"/>
                </a:solidFill>
                <a:latin typeface="Berthold Block" panose="020B0604020202020204" charset="0"/>
              </a:rPr>
              <a:t>Minder verschillende soorten dieren</a:t>
            </a:r>
            <a:endParaRPr lang="nl-NL" sz="4400" noProof="0" dirty="0">
              <a:solidFill>
                <a:schemeClr val="bg1"/>
              </a:solidFill>
              <a:latin typeface="Berthold Block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schemeClr val="bg1"/>
                </a:solidFill>
                <a:latin typeface="Berthold Block" panose="020B0604020202020204" charset="0"/>
              </a:rPr>
              <a:t>Dan is er meer schade aan                   voedselgewassen</a:t>
            </a:r>
            <a:endParaRPr lang="nl-NL" sz="4400" noProof="0" dirty="0">
              <a:solidFill>
                <a:schemeClr val="bg1"/>
              </a:solidFill>
              <a:latin typeface="Berthold Block" panose="020B0604020202020204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412937BD-CB41-56DE-2E47-995A6AB9FE3A}"/>
              </a:ext>
            </a:extLst>
          </p:cNvPr>
          <p:cNvSpPr/>
          <p:nvPr/>
        </p:nvSpPr>
        <p:spPr>
          <a:xfrm>
            <a:off x="381000" y="5600700"/>
            <a:ext cx="8388000" cy="4320000"/>
          </a:xfrm>
          <a:custGeom>
            <a:avLst/>
            <a:gdLst/>
            <a:ahLst/>
            <a:cxnLst/>
            <a:rect l="l" t="t" r="r" b="b"/>
            <a:pathLst>
              <a:path w="7900444" h="4931462">
                <a:moveTo>
                  <a:pt x="0" y="0"/>
                </a:moveTo>
                <a:lnTo>
                  <a:pt x="7900444" y="0"/>
                </a:lnTo>
                <a:lnTo>
                  <a:pt x="7900444" y="4931462"/>
                </a:lnTo>
                <a:lnTo>
                  <a:pt x="0" y="49314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6DD86FC-823A-57A3-9A2E-51476EBC6E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373" y="4152900"/>
            <a:ext cx="8655723" cy="57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0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07133DD7-A533-22E3-C05D-5ACC11946E2C}"/>
              </a:ext>
            </a:extLst>
          </p:cNvPr>
          <p:cNvSpPr/>
          <p:nvPr/>
        </p:nvSpPr>
        <p:spPr>
          <a:xfrm>
            <a:off x="4322749" y="1028700"/>
            <a:ext cx="9642502" cy="8473267"/>
          </a:xfrm>
          <a:custGeom>
            <a:avLst/>
            <a:gdLst/>
            <a:ahLst/>
            <a:cxnLst/>
            <a:rect l="l" t="t" r="r" b="b"/>
            <a:pathLst>
              <a:path w="9642502" h="8473267">
                <a:moveTo>
                  <a:pt x="0" y="0"/>
                </a:moveTo>
                <a:lnTo>
                  <a:pt x="9642502" y="0"/>
                </a:lnTo>
                <a:lnTo>
                  <a:pt x="9642502" y="8473267"/>
                </a:lnTo>
                <a:lnTo>
                  <a:pt x="0" y="84732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3CEDD5A0-ADEA-7280-71A5-2BA4386DE350}"/>
              </a:ext>
            </a:extLst>
          </p:cNvPr>
          <p:cNvSpPr/>
          <p:nvPr/>
        </p:nvSpPr>
        <p:spPr>
          <a:xfrm>
            <a:off x="542932" y="1260123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A096C200-EA44-C532-CBB0-45154283D1CA}"/>
              </a:ext>
            </a:extLst>
          </p:cNvPr>
          <p:cNvSpPr/>
          <p:nvPr/>
        </p:nvSpPr>
        <p:spPr>
          <a:xfrm>
            <a:off x="304807" y="7077928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C7B1B6B1-EEF8-7D75-F1D3-F78855AB4B6B}"/>
              </a:ext>
            </a:extLst>
          </p:cNvPr>
          <p:cNvSpPr/>
          <p:nvPr/>
        </p:nvSpPr>
        <p:spPr>
          <a:xfrm>
            <a:off x="14356200" y="3772569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256DEC26-1411-BC91-CBE4-71DE16F36957}"/>
              </a:ext>
            </a:extLst>
          </p:cNvPr>
          <p:cNvSpPr/>
          <p:nvPr/>
        </p:nvSpPr>
        <p:spPr>
          <a:xfrm>
            <a:off x="3803472" y="2328806"/>
            <a:ext cx="3189701" cy="1746011"/>
          </a:xfrm>
          <a:custGeom>
            <a:avLst/>
            <a:gdLst/>
            <a:ahLst/>
            <a:cxnLst/>
            <a:rect l="l" t="t" r="r" b="b"/>
            <a:pathLst>
              <a:path w="3189701" h="1746011">
                <a:moveTo>
                  <a:pt x="0" y="0"/>
                </a:moveTo>
                <a:lnTo>
                  <a:pt x="3189701" y="0"/>
                </a:lnTo>
                <a:lnTo>
                  <a:pt x="3189701" y="1746011"/>
                </a:lnTo>
                <a:lnTo>
                  <a:pt x="0" y="17460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3F24CE51-2616-36F7-0505-89D0097A65F2}"/>
              </a:ext>
            </a:extLst>
          </p:cNvPr>
          <p:cNvSpPr/>
          <p:nvPr/>
        </p:nvSpPr>
        <p:spPr>
          <a:xfrm rot="5550178">
            <a:off x="11354698" y="1370181"/>
            <a:ext cx="2787018" cy="4347649"/>
          </a:xfrm>
          <a:custGeom>
            <a:avLst/>
            <a:gdLst/>
            <a:ahLst/>
            <a:cxnLst/>
            <a:rect l="l" t="t" r="r" b="b"/>
            <a:pathLst>
              <a:path w="2402791" h="3830536">
                <a:moveTo>
                  <a:pt x="0" y="0"/>
                </a:moveTo>
                <a:lnTo>
                  <a:pt x="2402791" y="0"/>
                </a:lnTo>
                <a:lnTo>
                  <a:pt x="2402791" y="3830536"/>
                </a:lnTo>
                <a:lnTo>
                  <a:pt x="0" y="38305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88C202B-A9CA-624C-2C59-A5394F61F13C}"/>
              </a:ext>
            </a:extLst>
          </p:cNvPr>
          <p:cNvSpPr/>
          <p:nvPr/>
        </p:nvSpPr>
        <p:spPr>
          <a:xfrm rot="-5554500">
            <a:off x="5037208" y="5929996"/>
            <a:ext cx="1198598" cy="3582767"/>
          </a:xfrm>
          <a:custGeom>
            <a:avLst/>
            <a:gdLst/>
            <a:ahLst/>
            <a:cxnLst/>
            <a:rect l="l" t="t" r="r" b="b"/>
            <a:pathLst>
              <a:path w="1198598" h="3582767">
                <a:moveTo>
                  <a:pt x="0" y="0"/>
                </a:moveTo>
                <a:lnTo>
                  <a:pt x="1198599" y="0"/>
                </a:lnTo>
                <a:lnTo>
                  <a:pt x="1198599" y="3582767"/>
                </a:lnTo>
                <a:lnTo>
                  <a:pt x="0" y="35827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8DCB6C9B-D7FE-6443-8B1B-325B5C59B6CA}"/>
              </a:ext>
            </a:extLst>
          </p:cNvPr>
          <p:cNvSpPr txBox="1"/>
          <p:nvPr/>
        </p:nvSpPr>
        <p:spPr>
          <a:xfrm>
            <a:off x="373900" y="1514747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'Plat’ gewei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661CBF2B-7A62-5716-DC24-87BAC1ECE4B0}"/>
              </a:ext>
            </a:extLst>
          </p:cNvPr>
          <p:cNvSpPr txBox="1"/>
          <p:nvPr/>
        </p:nvSpPr>
        <p:spPr>
          <a:xfrm>
            <a:off x="79715" y="7332552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Slanker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7A31627E-5CB0-C4E0-5388-77EEF39AFD45}"/>
              </a:ext>
            </a:extLst>
          </p:cNvPr>
          <p:cNvSpPr txBox="1"/>
          <p:nvPr/>
        </p:nvSpPr>
        <p:spPr>
          <a:xfrm>
            <a:off x="14131107" y="4074817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Witte vlekjes</a:t>
            </a:r>
          </a:p>
        </p:txBody>
      </p:sp>
      <p:grpSp>
        <p:nvGrpSpPr>
          <p:cNvPr id="26" name="Group 12">
            <a:extLst>
              <a:ext uri="{FF2B5EF4-FFF2-40B4-BE49-F238E27FC236}">
                <a16:creationId xmlns:a16="http://schemas.microsoft.com/office/drawing/2014/main" id="{88A62FA0-EB53-7EBD-7B53-14B079581933}"/>
              </a:ext>
            </a:extLst>
          </p:cNvPr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E836FE16-5FC4-9A18-4FA6-D41476C1CC6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50CF8EE9-AD35-9A23-197D-0EC8E8FB7229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29" name="TextBox 15">
            <a:extLst>
              <a:ext uri="{FF2B5EF4-FFF2-40B4-BE49-F238E27FC236}">
                <a16:creationId xmlns:a16="http://schemas.microsoft.com/office/drawing/2014/main" id="{A1635730-8BE4-E675-03AE-622B6F3355C0}"/>
              </a:ext>
            </a:extLst>
          </p:cNvPr>
          <p:cNvSpPr txBox="1"/>
          <p:nvPr/>
        </p:nvSpPr>
        <p:spPr>
          <a:xfrm>
            <a:off x="-232975" y="110672"/>
            <a:ext cx="457422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 panose="020B0604020202020204" charset="0"/>
                <a:ea typeface="Poppins"/>
                <a:cs typeface="Poppins"/>
                <a:sym typeface="Poppins"/>
              </a:rPr>
              <a:t>Herkenning</a:t>
            </a: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60CA649C-B938-5A62-4555-3361A06DEEC7}"/>
              </a:ext>
            </a:extLst>
          </p:cNvPr>
          <p:cNvSpPr/>
          <p:nvPr/>
        </p:nvSpPr>
        <p:spPr>
          <a:xfrm>
            <a:off x="14467993" y="7041424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D302E0C0-1522-8848-238E-1790AC4F6156}"/>
              </a:ext>
            </a:extLst>
          </p:cNvPr>
          <p:cNvSpPr txBox="1"/>
          <p:nvPr/>
        </p:nvSpPr>
        <p:spPr>
          <a:xfrm>
            <a:off x="14354391" y="7303668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5000-6000</a:t>
            </a:r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52A06E70-D6E1-3B41-26BC-15B141675992}"/>
              </a:ext>
            </a:extLst>
          </p:cNvPr>
          <p:cNvSpPr/>
          <p:nvPr/>
        </p:nvSpPr>
        <p:spPr>
          <a:xfrm rot="19820827" flipH="1" flipV="1">
            <a:off x="11818041" y="5196771"/>
            <a:ext cx="2777508" cy="2364710"/>
          </a:xfrm>
          <a:custGeom>
            <a:avLst/>
            <a:gdLst/>
            <a:ahLst/>
            <a:cxnLst/>
            <a:rect l="l" t="t" r="r" b="b"/>
            <a:pathLst>
              <a:path w="3189701" h="1746011">
                <a:moveTo>
                  <a:pt x="0" y="0"/>
                </a:moveTo>
                <a:lnTo>
                  <a:pt x="3189701" y="0"/>
                </a:lnTo>
                <a:lnTo>
                  <a:pt x="3189701" y="1746011"/>
                </a:lnTo>
                <a:lnTo>
                  <a:pt x="0" y="17460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58AAB80-FD30-8DCF-DEE3-843A81BB38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7785D0E-ABA1-4193-7BF6-2F4DF5586D4B}"/>
              </a:ext>
            </a:extLst>
          </p:cNvPr>
          <p:cNvSpPr txBox="1"/>
          <p:nvPr/>
        </p:nvSpPr>
        <p:spPr>
          <a:xfrm>
            <a:off x="8153400" y="87249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dirty="0">
                <a:solidFill>
                  <a:schemeClr val="bg1"/>
                </a:solidFill>
                <a:latin typeface="Berthold Block" panose="020B0604020202020204" charset="0"/>
              </a:rPr>
              <a:t>Bedankt voor jullie aandacht</a:t>
            </a:r>
          </a:p>
        </p:txBody>
      </p:sp>
    </p:spTree>
    <p:extLst>
      <p:ext uri="{BB962C8B-B14F-4D97-AF65-F5344CB8AC3E}">
        <p14:creationId xmlns:p14="http://schemas.microsoft.com/office/powerpoint/2010/main" val="282518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11435" y="233825"/>
            <a:ext cx="5847965" cy="9786475"/>
          </a:xfrm>
          <a:custGeom>
            <a:avLst/>
            <a:gdLst/>
            <a:ahLst/>
            <a:cxnLst/>
            <a:rect l="l" t="t" r="r" b="b"/>
            <a:pathLst>
              <a:path w="6317396" h="9464264">
                <a:moveTo>
                  <a:pt x="0" y="0"/>
                </a:moveTo>
                <a:lnTo>
                  <a:pt x="6317396" y="0"/>
                </a:lnTo>
                <a:lnTo>
                  <a:pt x="6317396" y="9464264"/>
                </a:lnTo>
                <a:lnTo>
                  <a:pt x="0" y="94642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-360751" y="251553"/>
            <a:ext cx="6537022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nl-NL" sz="56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Hoe word je jager?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8600" y="1485900"/>
            <a:ext cx="11099517" cy="7242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5186" lvl="1" indent="-442593">
              <a:lnSpc>
                <a:spcPts val="5739"/>
              </a:lnSpc>
              <a:buFont typeface="Arial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Door een opleiding te volgen</a:t>
            </a:r>
          </a:p>
          <a:p>
            <a:pPr marL="885186" lvl="1" indent="-442593">
              <a:lnSpc>
                <a:spcPts val="5739"/>
              </a:lnSpc>
              <a:buFont typeface="Arial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Door goed te leren schieten op een schietbaan</a:t>
            </a:r>
          </a:p>
          <a:p>
            <a:pPr marL="442593" lvl="1">
              <a:lnSpc>
                <a:spcPts val="5739"/>
              </a:lnSpc>
            </a:pPr>
            <a:endParaRPr lang="nl-NL" sz="360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442593" lvl="1">
              <a:lnSpc>
                <a:spcPts val="5739"/>
              </a:lnSpc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Als jager heb je ook nodig:</a:t>
            </a:r>
          </a:p>
          <a:p>
            <a:pPr marL="1014093" lvl="1" indent="-571500">
              <a:lnSpc>
                <a:spcPts val="5739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Een geweer, vaak een kogelgeweer en hagelgeweer</a:t>
            </a:r>
          </a:p>
          <a:p>
            <a:pPr marL="1014093" lvl="1" indent="-571500">
              <a:lnSpc>
                <a:spcPts val="5739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Een jachtakte</a:t>
            </a:r>
          </a:p>
          <a:p>
            <a:pPr marL="1014093" lvl="1" indent="-571500">
              <a:lnSpc>
                <a:spcPts val="5739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Een jachtgebied</a:t>
            </a:r>
          </a:p>
          <a:p>
            <a:pPr marL="1014093" lvl="1" indent="-571500">
              <a:lnSpc>
                <a:spcPts val="5739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Een hond </a:t>
            </a:r>
          </a:p>
          <a:p>
            <a:pPr marL="885186" lvl="1" indent="-442593">
              <a:lnSpc>
                <a:spcPts val="5739"/>
              </a:lnSpc>
              <a:buFont typeface="Arial"/>
              <a:buChar char="•"/>
            </a:pPr>
            <a:endParaRPr lang="nl-NL" sz="360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885186" lvl="1" indent="-442593" algn="l">
              <a:lnSpc>
                <a:spcPts val="5739"/>
              </a:lnSpc>
              <a:buFont typeface="Arial"/>
              <a:buChar char="•"/>
            </a:pPr>
            <a:endParaRPr lang="nl-NL" sz="36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ECD1D37-BDB6-0ADC-50FB-BB3E63ADD9AC}"/>
              </a:ext>
            </a:extLst>
          </p:cNvPr>
          <p:cNvSpPr/>
          <p:nvPr/>
        </p:nvSpPr>
        <p:spPr>
          <a:xfrm>
            <a:off x="14748" y="8844022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1FA685C-11A2-D626-2BB4-FFAC7D47BB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67848" flipH="1">
            <a:off x="6535018" y="5422888"/>
            <a:ext cx="5954560" cy="446325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686901F-4D09-B166-B373-5F4FD1B769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11124" y="5313682"/>
            <a:ext cx="5732726" cy="4296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AE5638-6AE1-EEE0-BA4B-97900C5D1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watervogel, vogel, buitenshuis, gras&#10;&#10;Door AI gegenereerde inhoud is mogelijk onjuist.">
            <a:extLst>
              <a:ext uri="{FF2B5EF4-FFF2-40B4-BE49-F238E27FC236}">
                <a16:creationId xmlns:a16="http://schemas.microsoft.com/office/drawing/2014/main" id="{0B64FDC4-AB32-9448-20DE-ED13EEF5CA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95300"/>
            <a:ext cx="18359284" cy="1213505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5C6464D-B931-7506-27A2-3D720ED9BD22}"/>
              </a:ext>
            </a:extLst>
          </p:cNvPr>
          <p:cNvSpPr txBox="1"/>
          <p:nvPr/>
        </p:nvSpPr>
        <p:spPr>
          <a:xfrm>
            <a:off x="12649200" y="8863802"/>
            <a:ext cx="9186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dirty="0">
                <a:solidFill>
                  <a:schemeClr val="bg1"/>
                </a:solidFill>
                <a:latin typeface="Berthold Block" panose="020B0604020202020204" charset="0"/>
              </a:rPr>
              <a:t>Faunaschade</a:t>
            </a:r>
          </a:p>
        </p:txBody>
      </p:sp>
    </p:spTree>
    <p:extLst>
      <p:ext uri="{BB962C8B-B14F-4D97-AF65-F5344CB8AC3E}">
        <p14:creationId xmlns:p14="http://schemas.microsoft.com/office/powerpoint/2010/main" val="1257349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B675A8-191D-A06C-2EBA-15B14E7E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4A1265FD-00C2-0826-0DD7-31100F77D36F}"/>
              </a:ext>
            </a:extLst>
          </p:cNvPr>
          <p:cNvSpPr txBox="1"/>
          <p:nvPr/>
        </p:nvSpPr>
        <p:spPr>
          <a:xfrm>
            <a:off x="0" y="178707"/>
            <a:ext cx="5166058" cy="1295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nl-NL" sz="75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Faunaschade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9D1666C-8E3E-739E-07C8-346353D73A93}"/>
              </a:ext>
            </a:extLst>
          </p:cNvPr>
          <p:cNvSpPr txBox="1"/>
          <p:nvPr/>
        </p:nvSpPr>
        <p:spPr>
          <a:xfrm>
            <a:off x="9677400" y="1257300"/>
            <a:ext cx="754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De grauwe gans was in 2024 het dier die de meeste schade heeft veroorzaakt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Grasland is het gewas dat het meeste beschadigd is. Dit komt bijvoorbeeld doordat ganzen elke 4 minuten poepen.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BE9CFA2-F569-362A-1E21-AC724AE6193A}"/>
              </a:ext>
            </a:extLst>
          </p:cNvPr>
          <p:cNvSpPr/>
          <p:nvPr/>
        </p:nvSpPr>
        <p:spPr>
          <a:xfrm>
            <a:off x="34413" y="8822726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4" y="0"/>
                </a:lnTo>
                <a:lnTo>
                  <a:pt x="1525004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9A8DD7B-6690-A017-C2C9-D437A413B4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986">
            <a:off x="943638" y="6249746"/>
            <a:ext cx="5322174" cy="3989245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72701365-3466-5843-018A-4062A4508436}"/>
              </a:ext>
            </a:extLst>
          </p:cNvPr>
          <p:cNvSpPr>
            <a:spLocks noChangeAspect="1"/>
          </p:cNvSpPr>
          <p:nvPr/>
        </p:nvSpPr>
        <p:spPr>
          <a:xfrm>
            <a:off x="274013" y="1474107"/>
            <a:ext cx="8868608" cy="4736193"/>
          </a:xfrm>
          <a:custGeom>
            <a:avLst/>
            <a:gdLst/>
            <a:ahLst/>
            <a:cxnLst/>
            <a:rect l="l" t="t" r="r" b="b"/>
            <a:pathLst>
              <a:path w="5908141" h="5325053">
                <a:moveTo>
                  <a:pt x="0" y="0"/>
                </a:moveTo>
                <a:lnTo>
                  <a:pt x="5908141" y="0"/>
                </a:lnTo>
                <a:lnTo>
                  <a:pt x="5908141" y="5325053"/>
                </a:lnTo>
                <a:lnTo>
                  <a:pt x="0" y="532505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10B60DD-627B-E256-1D2E-2398318044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19156" flipH="1">
            <a:off x="5570761" y="7204027"/>
            <a:ext cx="3652017" cy="273737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3AEE5AC-0770-207D-B90D-2D8FBDC19A1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148">
            <a:off x="8162940" y="3706013"/>
            <a:ext cx="105727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95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891919"/>
            <a:ext cx="8577051" cy="8137906"/>
          </a:xfrm>
          <a:custGeom>
            <a:avLst/>
            <a:gdLst/>
            <a:ahLst/>
            <a:cxnLst/>
            <a:rect l="l" t="t" r="r" b="b"/>
            <a:pathLst>
              <a:path w="8577051" h="8137906">
                <a:moveTo>
                  <a:pt x="0" y="0"/>
                </a:moveTo>
                <a:lnTo>
                  <a:pt x="8577051" y="0"/>
                </a:lnTo>
                <a:lnTo>
                  <a:pt x="857705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1028700" y="1891919"/>
            <a:ext cx="8558803" cy="8137906"/>
          </a:xfrm>
          <a:custGeom>
            <a:avLst/>
            <a:gdLst/>
            <a:ahLst/>
            <a:cxnLst/>
            <a:rect l="l" t="t" r="r" b="b"/>
            <a:pathLst>
              <a:path w="8558803" h="8137906">
                <a:moveTo>
                  <a:pt x="0" y="0"/>
                </a:moveTo>
                <a:lnTo>
                  <a:pt x="8558803" y="0"/>
                </a:lnTo>
                <a:lnTo>
                  <a:pt x="8558803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800600" y="671924"/>
            <a:ext cx="914003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6000" noProof="0" dirty="0">
                <a:solidFill>
                  <a:srgbClr val="80BA27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Welke gans is de grauwe gans?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-1949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399AC8C5-85D7-81D2-4ED6-416CEF8B035F}"/>
              </a:ext>
            </a:extLst>
          </p:cNvPr>
          <p:cNvSpPr/>
          <p:nvPr/>
        </p:nvSpPr>
        <p:spPr>
          <a:xfrm>
            <a:off x="4374816" y="1120394"/>
            <a:ext cx="9066230" cy="8137906"/>
          </a:xfrm>
          <a:custGeom>
            <a:avLst/>
            <a:gdLst/>
            <a:ahLst/>
            <a:cxnLst/>
            <a:rect l="l" t="t" r="r" b="b"/>
            <a:pathLst>
              <a:path w="9066230" h="8137906">
                <a:moveTo>
                  <a:pt x="0" y="0"/>
                </a:moveTo>
                <a:lnTo>
                  <a:pt x="9066230" y="0"/>
                </a:lnTo>
                <a:lnTo>
                  <a:pt x="9066230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7D5533BB-3406-0B5B-7312-F43F3D1DFA36}"/>
              </a:ext>
            </a:extLst>
          </p:cNvPr>
          <p:cNvSpPr/>
          <p:nvPr/>
        </p:nvSpPr>
        <p:spPr>
          <a:xfrm>
            <a:off x="304652" y="2097383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0C43E141-28DA-380E-2756-B10470B1FF5D}"/>
              </a:ext>
            </a:extLst>
          </p:cNvPr>
          <p:cNvSpPr/>
          <p:nvPr/>
        </p:nvSpPr>
        <p:spPr>
          <a:xfrm>
            <a:off x="13758042" y="1306184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0F442CD0-672E-F8CB-496E-ED9F6AC97C74}"/>
              </a:ext>
            </a:extLst>
          </p:cNvPr>
          <p:cNvSpPr/>
          <p:nvPr/>
        </p:nvSpPr>
        <p:spPr>
          <a:xfrm>
            <a:off x="304652" y="7698021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905F1FCA-552D-BEAE-108F-517D9C9EB19D}"/>
              </a:ext>
            </a:extLst>
          </p:cNvPr>
          <p:cNvSpPr/>
          <p:nvPr/>
        </p:nvSpPr>
        <p:spPr>
          <a:xfrm rot="6336411" flipV="1">
            <a:off x="3997158" y="688199"/>
            <a:ext cx="2402791" cy="3830536"/>
          </a:xfrm>
          <a:custGeom>
            <a:avLst/>
            <a:gdLst/>
            <a:ahLst/>
            <a:cxnLst/>
            <a:rect l="l" t="t" r="r" b="b"/>
            <a:pathLst>
              <a:path w="2402791" h="3830536">
                <a:moveTo>
                  <a:pt x="0" y="3830536"/>
                </a:moveTo>
                <a:lnTo>
                  <a:pt x="2402791" y="3830536"/>
                </a:lnTo>
                <a:lnTo>
                  <a:pt x="2402791" y="0"/>
                </a:lnTo>
                <a:lnTo>
                  <a:pt x="0" y="0"/>
                </a:lnTo>
                <a:lnTo>
                  <a:pt x="0" y="383053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A85EF7AB-8A2D-2E03-81BB-188B0C24BE32}"/>
              </a:ext>
            </a:extLst>
          </p:cNvPr>
          <p:cNvSpPr/>
          <p:nvPr/>
        </p:nvSpPr>
        <p:spPr>
          <a:xfrm rot="-186362">
            <a:off x="3828445" y="7246776"/>
            <a:ext cx="5302712" cy="1071312"/>
          </a:xfrm>
          <a:custGeom>
            <a:avLst/>
            <a:gdLst/>
            <a:ahLst/>
            <a:cxnLst/>
            <a:rect l="l" t="t" r="r" b="b"/>
            <a:pathLst>
              <a:path w="5302712" h="1071312">
                <a:moveTo>
                  <a:pt x="0" y="0"/>
                </a:moveTo>
                <a:lnTo>
                  <a:pt x="5302712" y="0"/>
                </a:lnTo>
                <a:lnTo>
                  <a:pt x="5302712" y="1071312"/>
                </a:lnTo>
                <a:lnTo>
                  <a:pt x="0" y="1071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78D399B3-90BC-E2E3-765F-D6E32AE1F8E2}"/>
              </a:ext>
            </a:extLst>
          </p:cNvPr>
          <p:cNvSpPr/>
          <p:nvPr/>
        </p:nvSpPr>
        <p:spPr>
          <a:xfrm rot="-2700000" flipH="1">
            <a:off x="10019452" y="1070635"/>
            <a:ext cx="3529445" cy="2053495"/>
          </a:xfrm>
          <a:custGeom>
            <a:avLst/>
            <a:gdLst/>
            <a:ahLst/>
            <a:cxnLst/>
            <a:rect l="l" t="t" r="r" b="b"/>
            <a:pathLst>
              <a:path w="3529445" h="2053495">
                <a:moveTo>
                  <a:pt x="3529445" y="0"/>
                </a:moveTo>
                <a:lnTo>
                  <a:pt x="0" y="0"/>
                </a:lnTo>
                <a:lnTo>
                  <a:pt x="0" y="2053496"/>
                </a:lnTo>
                <a:lnTo>
                  <a:pt x="3529445" y="2053496"/>
                </a:lnTo>
                <a:lnTo>
                  <a:pt x="352944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D19B20D5-6522-1581-AF39-D0BF41A36753}"/>
              </a:ext>
            </a:extLst>
          </p:cNvPr>
          <p:cNvSpPr txBox="1"/>
          <p:nvPr/>
        </p:nvSpPr>
        <p:spPr>
          <a:xfrm>
            <a:off x="304652" y="2317717"/>
            <a:ext cx="349866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l-NL" sz="3600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Zware bouw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DD75AB83-5109-89A0-5661-B14211D1E776}"/>
              </a:ext>
            </a:extLst>
          </p:cNvPr>
          <p:cNvSpPr txBox="1"/>
          <p:nvPr/>
        </p:nvSpPr>
        <p:spPr>
          <a:xfrm>
            <a:off x="13758042" y="1526518"/>
            <a:ext cx="349866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l-NL" sz="3600" noProof="0" dirty="0" err="1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Oranje-roze</a:t>
            </a:r>
            <a:r>
              <a:rPr lang="nl-NL" sz="3600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 snavel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B99F143E-DFFD-998F-E53D-20E9B9D44F5A}"/>
              </a:ext>
            </a:extLst>
          </p:cNvPr>
          <p:cNvSpPr txBox="1"/>
          <p:nvPr/>
        </p:nvSpPr>
        <p:spPr>
          <a:xfrm>
            <a:off x="304652" y="7946613"/>
            <a:ext cx="349866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l-NL" sz="3600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Egaal grijze buik </a:t>
            </a: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0B3258FA-76C5-DDC7-E91A-19AE1FBBFFF3}"/>
              </a:ext>
            </a:extLst>
          </p:cNvPr>
          <p:cNvSpPr txBox="1"/>
          <p:nvPr/>
        </p:nvSpPr>
        <p:spPr>
          <a:xfrm>
            <a:off x="0" y="164364"/>
            <a:ext cx="457422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 panose="020B0604020202020204" charset="0"/>
                <a:ea typeface="Poppins"/>
                <a:cs typeface="Poppins"/>
                <a:sym typeface="Poppins"/>
              </a:rPr>
              <a:t>Herkenning</a:t>
            </a:r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35E4500E-C271-1E92-13AE-3B7A731F43AA}"/>
              </a:ext>
            </a:extLst>
          </p:cNvPr>
          <p:cNvSpPr/>
          <p:nvPr/>
        </p:nvSpPr>
        <p:spPr>
          <a:xfrm>
            <a:off x="0" y="890415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29" name="Group 7">
            <a:extLst>
              <a:ext uri="{FF2B5EF4-FFF2-40B4-BE49-F238E27FC236}">
                <a16:creationId xmlns:a16="http://schemas.microsoft.com/office/drawing/2014/main" id="{43ADA825-A0F9-8B83-3DFB-134F3266382C}"/>
              </a:ext>
            </a:extLst>
          </p:cNvPr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0184D657-B7AE-C428-98AE-D4C0C189C54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8F72DC78-D166-45B9-4019-9D9C0BADED83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32" name="Freeform 3">
            <a:extLst>
              <a:ext uri="{FF2B5EF4-FFF2-40B4-BE49-F238E27FC236}">
                <a16:creationId xmlns:a16="http://schemas.microsoft.com/office/drawing/2014/main" id="{78DA979E-F309-FC40-8986-7F6E3D8F58FD}"/>
              </a:ext>
            </a:extLst>
          </p:cNvPr>
          <p:cNvSpPr/>
          <p:nvPr/>
        </p:nvSpPr>
        <p:spPr>
          <a:xfrm>
            <a:off x="14012545" y="5416802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3" name="TextBox 9">
            <a:extLst>
              <a:ext uri="{FF2B5EF4-FFF2-40B4-BE49-F238E27FC236}">
                <a16:creationId xmlns:a16="http://schemas.microsoft.com/office/drawing/2014/main" id="{34BB6956-3CBE-CD4A-C729-463965CE1BAA}"/>
              </a:ext>
            </a:extLst>
          </p:cNvPr>
          <p:cNvSpPr txBox="1"/>
          <p:nvPr/>
        </p:nvSpPr>
        <p:spPr>
          <a:xfrm>
            <a:off x="14000255" y="5681840"/>
            <a:ext cx="349866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l-NL" sz="3600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3-4 kilogram</a:t>
            </a:r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7551F4D5-BCF5-1F51-6B7E-DA3916782760}"/>
              </a:ext>
            </a:extLst>
          </p:cNvPr>
          <p:cNvSpPr/>
          <p:nvPr/>
        </p:nvSpPr>
        <p:spPr>
          <a:xfrm rot="14180231" flipV="1">
            <a:off x="13006041" y="5551788"/>
            <a:ext cx="2638438" cy="4321417"/>
          </a:xfrm>
          <a:custGeom>
            <a:avLst/>
            <a:gdLst/>
            <a:ahLst/>
            <a:cxnLst/>
            <a:rect l="l" t="t" r="r" b="b"/>
            <a:pathLst>
              <a:path w="2402791" h="3830536">
                <a:moveTo>
                  <a:pt x="0" y="3830536"/>
                </a:moveTo>
                <a:lnTo>
                  <a:pt x="2402791" y="3830536"/>
                </a:lnTo>
                <a:lnTo>
                  <a:pt x="2402791" y="0"/>
                </a:lnTo>
                <a:lnTo>
                  <a:pt x="0" y="0"/>
                </a:lnTo>
                <a:lnTo>
                  <a:pt x="0" y="383053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5" name="Freeform 3">
            <a:extLst>
              <a:ext uri="{FF2B5EF4-FFF2-40B4-BE49-F238E27FC236}">
                <a16:creationId xmlns:a16="http://schemas.microsoft.com/office/drawing/2014/main" id="{753DD7BE-5BF3-6509-BD4D-8A97C6C02016}"/>
              </a:ext>
            </a:extLst>
          </p:cNvPr>
          <p:cNvSpPr/>
          <p:nvPr/>
        </p:nvSpPr>
        <p:spPr>
          <a:xfrm>
            <a:off x="219838" y="4395925"/>
            <a:ext cx="3498665" cy="1586844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6" name="TextBox 9">
            <a:extLst>
              <a:ext uri="{FF2B5EF4-FFF2-40B4-BE49-F238E27FC236}">
                <a16:creationId xmlns:a16="http://schemas.microsoft.com/office/drawing/2014/main" id="{D4939A5F-F8CB-99B7-C502-5BE6B1984F86}"/>
              </a:ext>
            </a:extLst>
          </p:cNvPr>
          <p:cNvSpPr txBox="1"/>
          <p:nvPr/>
        </p:nvSpPr>
        <p:spPr>
          <a:xfrm>
            <a:off x="255616" y="4616510"/>
            <a:ext cx="349866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l-NL" sz="360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Winter: 2.500.000</a:t>
            </a:r>
          </a:p>
          <a:p>
            <a:pPr algn="ctr">
              <a:lnSpc>
                <a:spcPts val="4200"/>
              </a:lnSpc>
            </a:pPr>
            <a:r>
              <a:rPr lang="nl-NL" sz="3600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Zomer: 630.000</a:t>
            </a:r>
          </a:p>
        </p:txBody>
      </p:sp>
      <p:sp>
        <p:nvSpPr>
          <p:cNvPr id="37" name="Freeform 8">
            <a:extLst>
              <a:ext uri="{FF2B5EF4-FFF2-40B4-BE49-F238E27FC236}">
                <a16:creationId xmlns:a16="http://schemas.microsoft.com/office/drawing/2014/main" id="{0DD463F4-BAF2-2380-8B83-76A5FCB39B47}"/>
              </a:ext>
            </a:extLst>
          </p:cNvPr>
          <p:cNvSpPr/>
          <p:nvPr/>
        </p:nvSpPr>
        <p:spPr>
          <a:xfrm rot="20942505" flipV="1">
            <a:off x="2578082" y="5446945"/>
            <a:ext cx="2669394" cy="1821542"/>
          </a:xfrm>
          <a:custGeom>
            <a:avLst/>
            <a:gdLst/>
            <a:ahLst/>
            <a:cxnLst/>
            <a:rect l="l" t="t" r="r" b="b"/>
            <a:pathLst>
              <a:path w="3529445" h="2053495">
                <a:moveTo>
                  <a:pt x="3529445" y="0"/>
                </a:moveTo>
                <a:lnTo>
                  <a:pt x="0" y="0"/>
                </a:lnTo>
                <a:lnTo>
                  <a:pt x="0" y="2053496"/>
                </a:lnTo>
                <a:lnTo>
                  <a:pt x="3529445" y="2053496"/>
                </a:lnTo>
                <a:lnTo>
                  <a:pt x="352944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3419</TotalTime>
  <Words>807</Words>
  <Application>Microsoft Office PowerPoint</Application>
  <PresentationFormat>Aangepast</PresentationFormat>
  <Paragraphs>220</Paragraphs>
  <Slides>41</Slides>
  <Notes>27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6" baseType="lpstr">
      <vt:lpstr>Arial</vt:lpstr>
      <vt:lpstr>Open Sans</vt:lpstr>
      <vt:lpstr>Calibri</vt:lpstr>
      <vt:lpstr>Berthold Block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Jagersvereniging</dc:title>
  <dc:creator>Mardien Oldekamp | Jagersvereniging</dc:creator>
  <cp:lastModifiedBy>Oldekamp, Mardien</cp:lastModifiedBy>
  <cp:revision>59</cp:revision>
  <dcterms:created xsi:type="dcterms:W3CDTF">2006-08-16T00:00:00Z</dcterms:created>
  <dcterms:modified xsi:type="dcterms:W3CDTF">2026-06-26T20:49:13Z</dcterms:modified>
  <dc:identifier>DAHBHDTpQdI</dc:identifier>
</cp:coreProperties>
</file>