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1" r:id="rId3"/>
    <p:sldId id="272" r:id="rId4"/>
    <p:sldId id="276" r:id="rId5"/>
    <p:sldId id="275" r:id="rId6"/>
    <p:sldId id="274" r:id="rId7"/>
    <p:sldId id="281" r:id="rId8"/>
    <p:sldId id="284" r:id="rId9"/>
    <p:sldId id="282" r:id="rId10"/>
    <p:sldId id="280" r:id="rId11"/>
    <p:sldId id="279" r:id="rId12"/>
    <p:sldId id="278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FC05244-FBF7-4AA1-B518-4A377A40808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23D517-4A0A-4C92-86A7-DE0B3FC9FCB8}" type="datetimeFigureOut">
              <a:rPr lang="en-GB" smtClean="0"/>
              <a:pPr/>
              <a:t>15/09/2020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293096"/>
            <a:ext cx="8352928" cy="936104"/>
          </a:xfrm>
        </p:spPr>
        <p:txBody>
          <a:bodyPr/>
          <a:lstStyle/>
          <a:p>
            <a:pPr algn="ctr"/>
            <a:r>
              <a:rPr lang="en-GB" sz="4200" dirty="0" err="1"/>
              <a:t>Valken</a:t>
            </a:r>
            <a:r>
              <a:rPr lang="en-GB" sz="4200" dirty="0"/>
              <a:t> en </a:t>
            </a:r>
            <a:r>
              <a:rPr lang="en-GB" sz="4200" dirty="0" err="1"/>
              <a:t>valkerij</a:t>
            </a:r>
            <a:endParaRPr lang="en-GB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673" y="5733256"/>
            <a:ext cx="4848066" cy="441176"/>
          </a:xfrm>
        </p:spPr>
        <p:txBody>
          <a:bodyPr>
            <a:normAutofit/>
          </a:bodyPr>
          <a:lstStyle/>
          <a:p>
            <a:pPr algn="ctr"/>
            <a:endParaRPr lang="en-GB" sz="1800" dirty="0"/>
          </a:p>
          <a:p>
            <a:pPr algn="ctr"/>
            <a:endParaRPr lang="en-GB" sz="1800" dirty="0"/>
          </a:p>
          <a:p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3094074" cy="16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kunst</a:t>
            </a:r>
            <a:r>
              <a:rPr lang="en-GB" dirty="0"/>
              <a:t> van de </a:t>
            </a:r>
            <a:r>
              <a:rPr lang="en-GB" dirty="0" err="1"/>
              <a:t>valkerij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31722"/>
          <a:stretch/>
        </p:blipFill>
        <p:spPr>
          <a:xfrm>
            <a:off x="683568" y="1589538"/>
            <a:ext cx="3888432" cy="4551829"/>
          </a:xfrm>
        </p:spPr>
      </p:pic>
      <p:sp>
        <p:nvSpPr>
          <p:cNvPr id="5" name="TextBox 4"/>
          <p:cNvSpPr txBox="1"/>
          <p:nvPr/>
        </p:nvSpPr>
        <p:spPr>
          <a:xfrm>
            <a:off x="5004048" y="1412776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Op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de </a:t>
            </a:r>
            <a:r>
              <a:rPr lang="en-GB" dirty="0" err="1"/>
              <a:t>valkenier</a:t>
            </a:r>
            <a:r>
              <a:rPr lang="en-GB" dirty="0"/>
              <a:t> de </a:t>
            </a:r>
            <a:r>
              <a:rPr lang="en-GB" dirty="0" err="1"/>
              <a:t>loer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 </a:t>
            </a:r>
            <a:r>
              <a:rPr lang="en-GB" dirty="0" err="1"/>
              <a:t>loer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kunstprooi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loer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rondgedraaid</a:t>
            </a:r>
            <a:r>
              <a:rPr lang="en-GB" dirty="0"/>
              <a:t> en de </a:t>
            </a:r>
            <a:r>
              <a:rPr lang="en-GB" dirty="0" err="1"/>
              <a:t>valk</a:t>
            </a:r>
            <a:r>
              <a:rPr lang="en-GB" dirty="0"/>
              <a:t> </a:t>
            </a:r>
            <a:r>
              <a:rPr lang="en-GB" dirty="0" err="1"/>
              <a:t>probeert</a:t>
            </a:r>
            <a:r>
              <a:rPr lang="en-GB" dirty="0"/>
              <a:t> de </a:t>
            </a:r>
            <a:r>
              <a:rPr lang="en-GB" dirty="0" err="1"/>
              <a:t>loer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pakken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 </a:t>
            </a:r>
            <a:r>
              <a:rPr lang="en-GB" dirty="0" err="1"/>
              <a:t>loer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valk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trainen</a:t>
            </a:r>
            <a:r>
              <a:rPr lang="en-GB" dirty="0"/>
              <a:t> of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haar</a:t>
            </a:r>
            <a:r>
              <a:rPr lang="en-GB" dirty="0"/>
              <a:t> </a:t>
            </a:r>
            <a:r>
              <a:rPr lang="en-GB" dirty="0" err="1"/>
              <a:t>terug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roepen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1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achteruitgang</a:t>
            </a:r>
            <a:r>
              <a:rPr lang="en-GB" dirty="0"/>
              <a:t> van de </a:t>
            </a:r>
            <a:r>
              <a:rPr lang="en-GB" dirty="0" err="1"/>
              <a:t>valkerij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683568" y="1556792"/>
            <a:ext cx="2742885" cy="4800600"/>
          </a:xfrm>
        </p:spPr>
      </p:pic>
      <p:sp>
        <p:nvSpPr>
          <p:cNvPr id="5" name="TextBox 4"/>
          <p:cNvSpPr txBox="1"/>
          <p:nvPr/>
        </p:nvSpPr>
        <p:spPr>
          <a:xfrm>
            <a:off x="3948902" y="2276872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 </a:t>
            </a:r>
            <a:r>
              <a:rPr lang="en-GB" dirty="0" err="1"/>
              <a:t>achteruitgang</a:t>
            </a:r>
            <a:r>
              <a:rPr lang="en-GB" dirty="0"/>
              <a:t> van de </a:t>
            </a:r>
            <a:r>
              <a:rPr lang="en-GB" dirty="0" err="1"/>
              <a:t>valkerij</a:t>
            </a:r>
            <a:r>
              <a:rPr lang="en-GB" dirty="0"/>
              <a:t> </a:t>
            </a:r>
            <a:r>
              <a:rPr lang="en-GB" dirty="0" err="1"/>
              <a:t>ontstond</a:t>
            </a:r>
            <a:r>
              <a:rPr lang="en-GB" dirty="0"/>
              <a:t> met de </a:t>
            </a:r>
            <a:r>
              <a:rPr lang="en-GB" dirty="0" err="1"/>
              <a:t>uitvinding</a:t>
            </a:r>
            <a:r>
              <a:rPr lang="en-GB" dirty="0"/>
              <a:t> van het </a:t>
            </a:r>
            <a:r>
              <a:rPr lang="en-GB" dirty="0" err="1"/>
              <a:t>geweer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Roofvogels</a:t>
            </a:r>
            <a:r>
              <a:rPr lang="en-GB" dirty="0"/>
              <a:t> </a:t>
            </a:r>
            <a:r>
              <a:rPr lang="en-GB" dirty="0" err="1"/>
              <a:t>waren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voedsel</a:t>
            </a:r>
            <a:r>
              <a:rPr lang="en-GB" dirty="0"/>
              <a:t> </a:t>
            </a:r>
            <a:r>
              <a:rPr lang="en-GB" dirty="0" err="1"/>
              <a:t>voorziening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Valkerij</a:t>
            </a:r>
            <a:r>
              <a:rPr lang="en-GB" dirty="0"/>
              <a:t> </a:t>
            </a:r>
            <a:r>
              <a:rPr lang="en-GB" dirty="0" err="1"/>
              <a:t>overleefde</a:t>
            </a:r>
            <a:r>
              <a:rPr lang="en-GB" dirty="0"/>
              <a:t> door de </a:t>
            </a:r>
            <a:r>
              <a:rPr lang="en-GB" dirty="0" err="1"/>
              <a:t>aanwezigheid</a:t>
            </a:r>
            <a:r>
              <a:rPr lang="en-GB" dirty="0"/>
              <a:t> van de </a:t>
            </a:r>
            <a:r>
              <a:rPr lang="en-GB" dirty="0" err="1"/>
              <a:t>koningshuizen</a:t>
            </a:r>
            <a:r>
              <a:rPr lang="en-GB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Moderne</a:t>
            </a:r>
            <a:r>
              <a:rPr lang="en-GB" dirty="0"/>
              <a:t> </a:t>
            </a:r>
            <a:r>
              <a:rPr lang="en-GB" dirty="0" err="1"/>
              <a:t>valkerij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105566" cy="4410550"/>
          </a:xfrm>
        </p:spPr>
      </p:pic>
      <p:sp>
        <p:nvSpPr>
          <p:cNvPr id="8" name="TextBox 7"/>
          <p:cNvSpPr txBox="1"/>
          <p:nvPr/>
        </p:nvSpPr>
        <p:spPr>
          <a:xfrm>
            <a:off x="4372566" y="1772816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Valkerij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in </a:t>
            </a:r>
            <a:r>
              <a:rPr lang="en-GB" dirty="0" err="1"/>
              <a:t>vele</a:t>
            </a:r>
            <a:r>
              <a:rPr lang="en-GB" dirty="0"/>
              <a:t> </a:t>
            </a:r>
            <a:r>
              <a:rPr lang="en-GB" dirty="0" err="1"/>
              <a:t>landen</a:t>
            </a:r>
            <a:r>
              <a:rPr lang="en-GB" dirty="0"/>
              <a:t> over de </a:t>
            </a:r>
            <a:r>
              <a:rPr lang="en-GB" dirty="0" err="1"/>
              <a:t>hele</a:t>
            </a:r>
            <a:r>
              <a:rPr lang="en-GB" dirty="0"/>
              <a:t> </a:t>
            </a:r>
            <a:r>
              <a:rPr lang="en-GB" dirty="0" err="1"/>
              <a:t>wereld</a:t>
            </a:r>
            <a:r>
              <a:rPr lang="en-GB" dirty="0"/>
              <a:t> </a:t>
            </a:r>
            <a:r>
              <a:rPr lang="en-GB" dirty="0" err="1"/>
              <a:t>beoefend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Op het </a:t>
            </a:r>
            <a:r>
              <a:rPr lang="en-GB" dirty="0" err="1"/>
              <a:t>laatste</a:t>
            </a:r>
            <a:r>
              <a:rPr lang="en-GB" dirty="0"/>
              <a:t> festival in Abu Dhabi </a:t>
            </a:r>
            <a:r>
              <a:rPr lang="en-GB" dirty="0" err="1"/>
              <a:t>waren</a:t>
            </a:r>
            <a:r>
              <a:rPr lang="en-GB" dirty="0"/>
              <a:t> 78 </a:t>
            </a:r>
            <a:r>
              <a:rPr lang="en-GB" dirty="0" err="1"/>
              <a:t>landen</a:t>
            </a:r>
            <a:r>
              <a:rPr lang="en-GB" dirty="0"/>
              <a:t> </a:t>
            </a:r>
            <a:r>
              <a:rPr lang="en-GB" dirty="0" err="1"/>
              <a:t>vertegenwooordigd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In 2010 </a:t>
            </a:r>
            <a:r>
              <a:rPr lang="en-GB" dirty="0" err="1"/>
              <a:t>werd</a:t>
            </a:r>
            <a:r>
              <a:rPr lang="en-GB" dirty="0"/>
              <a:t> de </a:t>
            </a:r>
            <a:r>
              <a:rPr lang="en-GB" dirty="0" err="1"/>
              <a:t>valkerij</a:t>
            </a:r>
            <a:r>
              <a:rPr lang="en-GB" dirty="0"/>
              <a:t> </a:t>
            </a:r>
            <a:r>
              <a:rPr lang="en-GB" dirty="0" err="1"/>
              <a:t>erkend</a:t>
            </a:r>
            <a:r>
              <a:rPr lang="en-GB" dirty="0"/>
              <a:t> door UNESCO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immaterieel</a:t>
            </a:r>
            <a:r>
              <a:rPr lang="en-GB" dirty="0"/>
              <a:t> </a:t>
            </a:r>
            <a:r>
              <a:rPr lang="en-GB" dirty="0" err="1"/>
              <a:t>cultureel</a:t>
            </a:r>
            <a:r>
              <a:rPr lang="en-GB" dirty="0"/>
              <a:t> </a:t>
            </a:r>
            <a:r>
              <a:rPr lang="en-GB" dirty="0" err="1"/>
              <a:t>erfgoed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Valkerij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schadebestijding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bv</a:t>
            </a:r>
            <a:r>
              <a:rPr lang="en-GB" dirty="0"/>
              <a:t> op </a:t>
            </a:r>
            <a:r>
              <a:rPr lang="en-GB" dirty="0" err="1"/>
              <a:t>vuilstorten</a:t>
            </a:r>
            <a:r>
              <a:rPr lang="en-GB" dirty="0"/>
              <a:t> en </a:t>
            </a:r>
            <a:r>
              <a:rPr lang="en-GB" dirty="0" err="1"/>
              <a:t>vliegvelden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r="29390"/>
          <a:stretch/>
        </p:blipFill>
        <p:spPr>
          <a:xfrm>
            <a:off x="611560" y="1484783"/>
            <a:ext cx="3212953" cy="4608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10251" r="-1247" b="12773"/>
          <a:stretch/>
        </p:blipFill>
        <p:spPr>
          <a:xfrm>
            <a:off x="589135" y="1484783"/>
            <a:ext cx="3653665" cy="4608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3264" r="17299" b="20853"/>
          <a:stretch/>
        </p:blipFill>
        <p:spPr>
          <a:xfrm rot="5400000">
            <a:off x="111711" y="1962209"/>
            <a:ext cx="4608513" cy="36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sz="1200" dirty="0"/>
              <a:t>Many thanks to the following photographers for images used in this PowerPoint :</a:t>
            </a:r>
          </a:p>
          <a:p>
            <a:pPr marL="114300" indent="0">
              <a:buNone/>
            </a:pPr>
            <a:endParaRPr lang="en-GB" sz="1200" dirty="0"/>
          </a:p>
          <a:p>
            <a:r>
              <a:rPr lang="en-GB" sz="1200" dirty="0"/>
              <a:t>Chris Johnson</a:t>
            </a:r>
          </a:p>
          <a:p>
            <a:r>
              <a:rPr lang="en-GB" sz="1200" dirty="0"/>
              <a:t>Stig Olsen</a:t>
            </a:r>
          </a:p>
          <a:p>
            <a:r>
              <a:rPr lang="en-GB" sz="1200" dirty="0"/>
              <a:t>Linda Wright</a:t>
            </a:r>
          </a:p>
          <a:p>
            <a:r>
              <a:rPr lang="en-GB" sz="1200" dirty="0"/>
              <a:t>Andres Lopez Peinado</a:t>
            </a:r>
          </a:p>
          <a:p>
            <a:r>
              <a:rPr lang="en-GB" sz="1200" dirty="0"/>
              <a:t>Andrew Lopez Sanchez</a:t>
            </a:r>
          </a:p>
          <a:p>
            <a:r>
              <a:rPr lang="en-GB" sz="1200" dirty="0"/>
              <a:t>Berta Peinado Ramirez</a:t>
            </a:r>
          </a:p>
          <a:p>
            <a:r>
              <a:rPr lang="en-GB" sz="1200" dirty="0"/>
              <a:t>Lee </a:t>
            </a:r>
            <a:r>
              <a:rPr lang="en-GB" sz="1200" dirty="0" err="1"/>
              <a:t>O’Dwyer</a:t>
            </a:r>
            <a:endParaRPr lang="en-GB" sz="1200" dirty="0"/>
          </a:p>
          <a:p>
            <a:r>
              <a:rPr lang="en-GB" sz="1200" dirty="0"/>
              <a:t>Andrew Dixon</a:t>
            </a:r>
          </a:p>
          <a:p>
            <a:r>
              <a:rPr lang="en-GB" sz="1200" dirty="0"/>
              <a:t>Rob Palmer</a:t>
            </a:r>
          </a:p>
          <a:p>
            <a:endParaRPr lang="en-GB" dirty="0"/>
          </a:p>
          <a:p>
            <a:r>
              <a:rPr lang="en-GB" sz="1200" dirty="0"/>
              <a:t>Funded by the Environment Agency, Abu Dhabi and supported by Mongolian Ministry of Nature Environment and Tourism. Implemented by International Wildlife Consultants , UK and Wildlife and Conservation </a:t>
            </a:r>
            <a:r>
              <a:rPr lang="en-GB" sz="1200" dirty="0" err="1"/>
              <a:t>Center</a:t>
            </a:r>
            <a:r>
              <a:rPr lang="en-GB" sz="1200" dirty="0"/>
              <a:t>, Mongolia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1619672" cy="116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42056"/>
            <a:ext cx="864096" cy="78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54" y="5157192"/>
            <a:ext cx="1416186" cy="891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9888"/>
            <a:ext cx="1120601" cy="10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valk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vogel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15698" r="19596" b="15782"/>
          <a:stretch/>
        </p:blipFill>
        <p:spPr>
          <a:xfrm>
            <a:off x="539552" y="1340768"/>
            <a:ext cx="3672408" cy="5141371"/>
          </a:xfrm>
        </p:spPr>
      </p:pic>
      <p:sp>
        <p:nvSpPr>
          <p:cNvPr id="5" name="TextBox 4"/>
          <p:cNvSpPr txBox="1"/>
          <p:nvPr/>
        </p:nvSpPr>
        <p:spPr>
          <a:xfrm>
            <a:off x="4494343" y="2708920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vogel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lichte</a:t>
            </a:r>
            <a:r>
              <a:rPr lang="en-GB" dirty="0"/>
              <a:t> , </a:t>
            </a:r>
            <a:r>
              <a:rPr lang="en-GB" dirty="0" err="1"/>
              <a:t>holle</a:t>
            </a:r>
            <a:r>
              <a:rPr lang="en-GB" dirty="0"/>
              <a:t> </a:t>
            </a:r>
            <a:r>
              <a:rPr lang="en-GB" dirty="0" err="1"/>
              <a:t>beenderen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tanden</a:t>
            </a:r>
            <a:r>
              <a:rPr lang="en-GB" dirty="0"/>
              <a:t> </a:t>
            </a:r>
            <a:r>
              <a:rPr lang="en-GB" dirty="0" err="1"/>
              <a:t>maar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bek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voedsel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verscheuren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 </a:t>
            </a:r>
            <a:r>
              <a:rPr lang="en-GB" dirty="0" err="1"/>
              <a:t>veren</a:t>
            </a:r>
            <a:r>
              <a:rPr lang="en-GB" dirty="0"/>
              <a:t> </a:t>
            </a:r>
            <a:r>
              <a:rPr lang="en-GB" dirty="0" err="1"/>
              <a:t>isoleren</a:t>
            </a:r>
            <a:r>
              <a:rPr lang="en-GB" dirty="0"/>
              <a:t> en </a:t>
            </a:r>
            <a:r>
              <a:rPr lang="en-GB" dirty="0" err="1"/>
              <a:t>beschermen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lichaam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leggen</a:t>
            </a:r>
            <a:r>
              <a:rPr lang="en-GB" dirty="0"/>
              <a:t> </a:t>
            </a:r>
            <a:r>
              <a:rPr lang="en-GB" dirty="0" err="1"/>
              <a:t>eieren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valk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roofvogel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4463" r="15455" b="3412"/>
          <a:stretch/>
        </p:blipFill>
        <p:spPr>
          <a:xfrm>
            <a:off x="611560" y="1628800"/>
            <a:ext cx="4613564" cy="4253345"/>
          </a:xfrm>
        </p:spPr>
      </p:pic>
      <p:sp>
        <p:nvSpPr>
          <p:cNvPr id="6" name="TextBox 5"/>
          <p:cNvSpPr txBox="1"/>
          <p:nvPr/>
        </p:nvSpPr>
        <p:spPr>
          <a:xfrm>
            <a:off x="5364088" y="2060848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roofvogel</a:t>
            </a:r>
            <a:r>
              <a:rPr lang="en-GB" dirty="0"/>
              <a:t> </a:t>
            </a:r>
            <a:r>
              <a:rPr lang="en-GB" dirty="0" err="1"/>
              <a:t>eet</a:t>
            </a:r>
            <a:r>
              <a:rPr lang="en-GB" dirty="0"/>
              <a:t> </a:t>
            </a:r>
            <a:r>
              <a:rPr lang="en-GB" dirty="0" err="1"/>
              <a:t>vlees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klauwen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prooi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pakken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uitstekend</a:t>
            </a:r>
            <a:r>
              <a:rPr lang="en-GB" dirty="0"/>
              <a:t> </a:t>
            </a:r>
            <a:r>
              <a:rPr lang="en-GB" dirty="0" err="1"/>
              <a:t>zicht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scherpe</a:t>
            </a:r>
            <a:r>
              <a:rPr lang="en-GB" dirty="0"/>
              <a:t> </a:t>
            </a:r>
            <a:r>
              <a:rPr lang="en-GB" dirty="0" err="1"/>
              <a:t>kromme</a:t>
            </a:r>
            <a:r>
              <a:rPr lang="en-GB" dirty="0"/>
              <a:t> </a:t>
            </a:r>
            <a:r>
              <a:rPr lang="en-GB" dirty="0" err="1"/>
              <a:t>bek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Krachtige</a:t>
            </a:r>
            <a:r>
              <a:rPr lang="en-GB" dirty="0"/>
              <a:t> </a:t>
            </a:r>
            <a:r>
              <a:rPr lang="en-GB" dirty="0" err="1"/>
              <a:t>klauwen</a:t>
            </a:r>
            <a:r>
              <a:rPr lang="en-GB" dirty="0"/>
              <a:t> met </a:t>
            </a:r>
            <a:r>
              <a:rPr lang="en-GB" dirty="0" err="1"/>
              <a:t>scherpe</a:t>
            </a:r>
            <a:r>
              <a:rPr lang="en-GB" dirty="0"/>
              <a:t> </a:t>
            </a:r>
            <a:r>
              <a:rPr lang="en-GB" dirty="0" err="1"/>
              <a:t>nagels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5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roofvogels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0" y="1556792"/>
            <a:ext cx="3200400" cy="4800600"/>
          </a:xfrm>
        </p:spPr>
      </p:pic>
      <p:sp>
        <p:nvSpPr>
          <p:cNvPr id="7" name="TextBox 6"/>
          <p:cNvSpPr txBox="1"/>
          <p:nvPr/>
        </p:nvSpPr>
        <p:spPr>
          <a:xfrm>
            <a:off x="5796136" y="1700808"/>
            <a:ext cx="1512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Arenden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Visarend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Wauwen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Havik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Buizerd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Kiekendief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Gieren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Karakteristieken</a:t>
            </a:r>
            <a:r>
              <a:rPr lang="en-GB" dirty="0"/>
              <a:t> van de </a:t>
            </a:r>
            <a:r>
              <a:rPr lang="en-GB" dirty="0" err="1"/>
              <a:t>valk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4" r="3625" b="15362"/>
          <a:stretch/>
        </p:blipFill>
        <p:spPr>
          <a:xfrm>
            <a:off x="683567" y="1052736"/>
            <a:ext cx="4275025" cy="5380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1899553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Krachtige</a:t>
            </a:r>
            <a:r>
              <a:rPr lang="en-GB" dirty="0"/>
              <a:t> </a:t>
            </a:r>
            <a:r>
              <a:rPr lang="en-GB" dirty="0" err="1"/>
              <a:t>snelle</a:t>
            </a:r>
            <a:r>
              <a:rPr lang="en-GB" dirty="0"/>
              <a:t> </a:t>
            </a:r>
            <a:r>
              <a:rPr lang="en-GB" dirty="0" err="1"/>
              <a:t>vlieger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Taps </a:t>
            </a:r>
            <a:r>
              <a:rPr lang="en-GB" dirty="0" err="1"/>
              <a:t>toelopende</a:t>
            </a:r>
            <a:r>
              <a:rPr lang="en-GB" dirty="0"/>
              <a:t> </a:t>
            </a:r>
            <a:r>
              <a:rPr lang="en-GB" dirty="0" err="1"/>
              <a:t>staart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Kromme</a:t>
            </a:r>
            <a:r>
              <a:rPr lang="en-GB" dirty="0"/>
              <a:t> </a:t>
            </a:r>
            <a:r>
              <a:rPr lang="en-GB" dirty="0" err="1"/>
              <a:t>bek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eten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Bouwen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eigen</a:t>
            </a:r>
            <a:r>
              <a:rPr lang="en-GB" dirty="0"/>
              <a:t> nest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Donkere</a:t>
            </a:r>
            <a:r>
              <a:rPr lang="en-GB" dirty="0"/>
              <a:t> </a:t>
            </a:r>
            <a:r>
              <a:rPr lang="en-GB" dirty="0" err="1"/>
              <a:t>ogen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Valken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7" y="1834360"/>
            <a:ext cx="2803436" cy="389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3" y="1772816"/>
            <a:ext cx="2808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ongeveer</a:t>
            </a:r>
            <a:r>
              <a:rPr lang="en-GB" dirty="0"/>
              <a:t> 37 </a:t>
            </a:r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valken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Bijvoorbeeld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Slechtvalk</a:t>
            </a:r>
            <a:r>
              <a:rPr lang="en-GB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Geervalk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Boomvalk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Sakervalk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14779"/>
          <a:stretch/>
        </p:blipFill>
        <p:spPr>
          <a:xfrm>
            <a:off x="890076" y="1772817"/>
            <a:ext cx="3443599" cy="4176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5" y="1308227"/>
            <a:ext cx="3443599" cy="5105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2708" r="22931" b="2981"/>
          <a:stretch/>
        </p:blipFill>
        <p:spPr>
          <a:xfrm>
            <a:off x="683568" y="1323004"/>
            <a:ext cx="4399740" cy="5090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b="15000"/>
          <a:stretch/>
        </p:blipFill>
        <p:spPr>
          <a:xfrm>
            <a:off x="661678" y="1286878"/>
            <a:ext cx="4443519" cy="5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10915" r="22312"/>
          <a:stretch/>
        </p:blipFill>
        <p:spPr>
          <a:xfrm>
            <a:off x="637818" y="2132856"/>
            <a:ext cx="3770409" cy="2719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Valkerij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331787" cy="2899792"/>
          </a:xfrm>
        </p:spPr>
      </p:pic>
      <p:sp>
        <p:nvSpPr>
          <p:cNvPr id="5" name="TextBox 4"/>
          <p:cNvSpPr txBox="1"/>
          <p:nvPr/>
        </p:nvSpPr>
        <p:spPr>
          <a:xfrm>
            <a:off x="4788024" y="1556792"/>
            <a:ext cx="30963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Valkerij</a:t>
            </a:r>
            <a:r>
              <a:rPr lang="en-GB" dirty="0"/>
              <a:t> is de </a:t>
            </a:r>
            <a:r>
              <a:rPr lang="en-GB" dirty="0" err="1"/>
              <a:t>kunst</a:t>
            </a:r>
            <a:r>
              <a:rPr lang="en-GB" dirty="0"/>
              <a:t> van het </a:t>
            </a:r>
            <a:r>
              <a:rPr lang="en-GB" dirty="0" err="1"/>
              <a:t>jagen</a:t>
            </a:r>
            <a:r>
              <a:rPr lang="en-GB" dirty="0"/>
              <a:t> met </a:t>
            </a:r>
            <a:r>
              <a:rPr lang="en-GB" dirty="0" err="1"/>
              <a:t>roofvogels</a:t>
            </a:r>
            <a:r>
              <a:rPr lang="en-GB" dirty="0"/>
              <a:t> op </a:t>
            </a:r>
            <a:r>
              <a:rPr lang="en-GB" dirty="0" err="1"/>
              <a:t>prooien</a:t>
            </a:r>
            <a:r>
              <a:rPr lang="en-GB" dirty="0"/>
              <a:t> in </a:t>
            </a:r>
            <a:r>
              <a:rPr lang="en-GB" dirty="0" err="1"/>
              <a:t>hun</a:t>
            </a:r>
            <a:r>
              <a:rPr lang="en-GB" dirty="0"/>
              <a:t> </a:t>
            </a:r>
            <a:r>
              <a:rPr lang="en-GB" dirty="0" err="1"/>
              <a:t>natuurlijke</a:t>
            </a:r>
            <a:r>
              <a:rPr lang="en-GB" dirty="0"/>
              <a:t> </a:t>
            </a:r>
            <a:r>
              <a:rPr lang="en-GB" dirty="0" err="1"/>
              <a:t>omgeving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Valkerij</a:t>
            </a:r>
            <a:r>
              <a:rPr lang="en-GB" dirty="0"/>
              <a:t> is </a:t>
            </a:r>
            <a:r>
              <a:rPr lang="en-GB" dirty="0" err="1"/>
              <a:t>ongeveer</a:t>
            </a:r>
            <a:r>
              <a:rPr lang="en-GB" dirty="0"/>
              <a:t> 3000 </a:t>
            </a:r>
            <a:r>
              <a:rPr lang="en-GB" dirty="0" err="1"/>
              <a:t>jaar</a:t>
            </a:r>
            <a:r>
              <a:rPr lang="en-GB" dirty="0"/>
              <a:t> </a:t>
            </a:r>
            <a:r>
              <a:rPr lang="en-GB" dirty="0" err="1"/>
              <a:t>geleden</a:t>
            </a:r>
            <a:r>
              <a:rPr lang="en-GB" dirty="0"/>
              <a:t> </a:t>
            </a:r>
            <a:r>
              <a:rPr lang="en-GB" dirty="0" err="1"/>
              <a:t>begonnen</a:t>
            </a:r>
            <a:r>
              <a:rPr lang="en-GB" dirty="0"/>
              <a:t> op de </a:t>
            </a:r>
            <a:r>
              <a:rPr lang="en-GB" dirty="0" err="1"/>
              <a:t>steppen</a:t>
            </a:r>
            <a:r>
              <a:rPr lang="en-GB" dirty="0"/>
              <a:t> in </a:t>
            </a:r>
            <a:r>
              <a:rPr lang="en-GB" dirty="0" err="1"/>
              <a:t>Mongolie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/>
              <a:t>Valkerij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van de </a:t>
            </a:r>
            <a:r>
              <a:rPr lang="en-GB" dirty="0" err="1"/>
              <a:t>oudste</a:t>
            </a:r>
            <a:r>
              <a:rPr lang="en-GB" dirty="0"/>
              <a:t> </a:t>
            </a:r>
            <a:r>
              <a:rPr lang="en-GB" dirty="0" err="1"/>
              <a:t>sporten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</a:t>
            </a:r>
            <a:r>
              <a:rPr lang="en-GB" dirty="0" err="1"/>
              <a:t>wereld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" y="2132856"/>
            <a:ext cx="4663378" cy="31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Valkerij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600200"/>
            <a:ext cx="3217168" cy="4800600"/>
          </a:xfrm>
        </p:spPr>
        <p:txBody>
          <a:bodyPr>
            <a:normAutofit/>
          </a:bodyPr>
          <a:lstStyle/>
          <a:p>
            <a:r>
              <a:rPr lang="en-GB" dirty="0" err="1"/>
              <a:t>Valken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de </a:t>
            </a:r>
            <a:r>
              <a:rPr lang="en-GB" dirty="0" err="1"/>
              <a:t>enige</a:t>
            </a:r>
            <a:r>
              <a:rPr lang="en-GB" dirty="0"/>
              <a:t> </a:t>
            </a:r>
            <a:r>
              <a:rPr lang="en-GB" dirty="0" err="1"/>
              <a:t>soort</a:t>
            </a:r>
            <a:r>
              <a:rPr lang="en-GB" dirty="0"/>
              <a:t> die in de </a:t>
            </a:r>
            <a:r>
              <a:rPr lang="en-GB" dirty="0" err="1"/>
              <a:t>valkerij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toegepast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Arenden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grotere</a:t>
            </a:r>
            <a:r>
              <a:rPr lang="en-GB" dirty="0"/>
              <a:t> </a:t>
            </a:r>
            <a:r>
              <a:rPr lang="en-GB" dirty="0" err="1"/>
              <a:t>prooien</a:t>
            </a:r>
            <a:r>
              <a:rPr lang="en-GB" dirty="0"/>
              <a:t> </a:t>
            </a:r>
            <a:r>
              <a:rPr lang="en-GB" dirty="0" err="1"/>
              <a:t>tepakken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t="38390" r="38617"/>
          <a:stretch/>
        </p:blipFill>
        <p:spPr>
          <a:xfrm>
            <a:off x="528887" y="1700808"/>
            <a:ext cx="4080681" cy="377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7" b="6789"/>
          <a:stretch/>
        </p:blipFill>
        <p:spPr>
          <a:xfrm>
            <a:off x="528887" y="1542197"/>
            <a:ext cx="4187129" cy="45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valkenier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68144" y="1916832"/>
            <a:ext cx="2160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Je </a:t>
            </a:r>
            <a:r>
              <a:rPr lang="en-GB" dirty="0" err="1">
                <a:solidFill>
                  <a:prstClr val="black"/>
                </a:solidFill>
              </a:rPr>
              <a:t>hebt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vele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jaren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oefenen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nodig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om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bekwame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valkenier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worden</a:t>
            </a:r>
            <a:endParaRPr lang="en-GB" dirty="0">
              <a:solidFill>
                <a:prstClr val="black"/>
              </a:solidFill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De </a:t>
            </a:r>
            <a:r>
              <a:rPr lang="en-GB" dirty="0" err="1">
                <a:solidFill>
                  <a:prstClr val="black"/>
                </a:solidFill>
              </a:rPr>
              <a:t>valkenier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traint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valk</a:t>
            </a:r>
            <a:r>
              <a:rPr lang="en-GB" dirty="0">
                <a:solidFill>
                  <a:prstClr val="black"/>
                </a:solidFill>
              </a:rPr>
              <a:t> of </a:t>
            </a:r>
            <a:r>
              <a:rPr lang="en-GB" dirty="0" err="1">
                <a:solidFill>
                  <a:prstClr val="black"/>
                </a:solidFill>
              </a:rPr>
              <a:t>havik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wordt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bondgnootschap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gesloten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tussen</a:t>
            </a:r>
            <a:r>
              <a:rPr lang="en-GB" dirty="0">
                <a:solidFill>
                  <a:prstClr val="black"/>
                </a:solidFill>
              </a:rPr>
              <a:t> de </a:t>
            </a:r>
            <a:r>
              <a:rPr lang="en-GB" dirty="0" err="1">
                <a:solidFill>
                  <a:prstClr val="black"/>
                </a:solidFill>
              </a:rPr>
              <a:t>vogel</a:t>
            </a:r>
            <a:r>
              <a:rPr lang="en-GB" dirty="0">
                <a:solidFill>
                  <a:prstClr val="black"/>
                </a:solidFill>
              </a:rPr>
              <a:t> en de </a:t>
            </a:r>
            <a:r>
              <a:rPr lang="en-GB" dirty="0" err="1">
                <a:solidFill>
                  <a:prstClr val="black"/>
                </a:solidFill>
              </a:rPr>
              <a:t>valkenier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4389120" cy="3291840"/>
          </a:xfrm>
        </p:spPr>
      </p:pic>
    </p:spTree>
    <p:extLst>
      <p:ext uri="{BB962C8B-B14F-4D97-AF65-F5344CB8AC3E}">
        <p14:creationId xmlns:p14="http://schemas.microsoft.com/office/powerpoint/2010/main" val="22783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1312</TotalTime>
  <Words>401</Words>
  <Application>Microsoft Office PowerPoint</Application>
  <PresentationFormat>Diavoorstelling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Adjacency</vt:lpstr>
      <vt:lpstr>Valken en valkerij</vt:lpstr>
      <vt:lpstr>Een valk is een vogel</vt:lpstr>
      <vt:lpstr>Een valk is een roofvogel</vt:lpstr>
      <vt:lpstr>Verschillende soorten roofvogels</vt:lpstr>
      <vt:lpstr>Karakteristieken van de valk </vt:lpstr>
      <vt:lpstr>Soorten Valken</vt:lpstr>
      <vt:lpstr>Valkerij</vt:lpstr>
      <vt:lpstr>Valkerij </vt:lpstr>
      <vt:lpstr>De valkenier</vt:lpstr>
      <vt:lpstr>De kunst van de valkerij</vt:lpstr>
      <vt:lpstr>De achteruitgang van de valkerij</vt:lpstr>
      <vt:lpstr>Moderne valkerij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Mongolian Artificial Nest Project</dc:title>
  <dc:creator>Nicola Dixon</dc:creator>
  <cp:lastModifiedBy>Julia de Vries</cp:lastModifiedBy>
  <cp:revision>86</cp:revision>
  <dcterms:created xsi:type="dcterms:W3CDTF">2011-08-15T09:51:41Z</dcterms:created>
  <dcterms:modified xsi:type="dcterms:W3CDTF">2020-09-15T07:27:08Z</dcterms:modified>
</cp:coreProperties>
</file>